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690" r:id="rId2"/>
  </p:sldMasterIdLst>
  <p:notesMasterIdLst>
    <p:notesMasterId r:id="rId24"/>
  </p:notesMasterIdLst>
  <p:sldIdLst>
    <p:sldId id="293" r:id="rId3"/>
    <p:sldId id="294" r:id="rId4"/>
    <p:sldId id="295" r:id="rId5"/>
    <p:sldId id="297" r:id="rId6"/>
    <p:sldId id="289" r:id="rId7"/>
    <p:sldId id="296" r:id="rId8"/>
    <p:sldId id="298" r:id="rId9"/>
    <p:sldId id="310" r:id="rId10"/>
    <p:sldId id="299" r:id="rId11"/>
    <p:sldId id="301" r:id="rId12"/>
    <p:sldId id="300" r:id="rId13"/>
    <p:sldId id="306" r:id="rId14"/>
    <p:sldId id="309" r:id="rId15"/>
    <p:sldId id="302" r:id="rId16"/>
    <p:sldId id="311" r:id="rId17"/>
    <p:sldId id="304" r:id="rId18"/>
    <p:sldId id="312" r:id="rId19"/>
    <p:sldId id="292" r:id="rId20"/>
    <p:sldId id="291" r:id="rId21"/>
    <p:sldId id="307" r:id="rId22"/>
    <p:sldId id="305" r:id="rId2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66"/>
    <a:srgbClr val="CFAF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73" autoAdjust="0"/>
    <p:restoredTop sz="87603" autoAdjust="0"/>
  </p:normalViewPr>
  <p:slideViewPr>
    <p:cSldViewPr snapToGrid="0">
      <p:cViewPr varScale="1">
        <p:scale>
          <a:sx n="110" d="100"/>
          <a:sy n="110" d="100"/>
        </p:scale>
        <p:origin x="4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513B21-F1AD-48CF-8730-E08F2279520C}"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TW" altLang="en-US"/>
        </a:p>
      </dgm:t>
    </dgm:pt>
    <dgm:pt modelId="{B0B6180B-BB1D-4C40-A19A-1AB9857D8787}">
      <dgm:prSet phldrT="[文字]" custT="1"/>
      <dgm:spPr/>
      <dgm:t>
        <a:bodyPr/>
        <a:lstStyle/>
        <a:p>
          <a:r>
            <a:rPr lang="en-US" altLang="zh-TW" sz="2000" dirty="0">
              <a:latin typeface="+mn-lt"/>
              <a:cs typeface="Times New Roman" panose="02020603050405020304" pitchFamily="18" charset="0"/>
            </a:rPr>
            <a:t>Losing money in stock market</a:t>
          </a:r>
          <a:endParaRPr lang="zh-TW" altLang="en-US" sz="2000" dirty="0">
            <a:latin typeface="+mn-lt"/>
          </a:endParaRPr>
        </a:p>
      </dgm:t>
    </dgm:pt>
    <dgm:pt modelId="{82A45C94-E1C5-451A-823E-8F4B96208721}" type="parTrans" cxnId="{5287574A-5BA9-4158-BABD-8409A82D3A92}">
      <dgm:prSet/>
      <dgm:spPr/>
      <dgm:t>
        <a:bodyPr/>
        <a:lstStyle/>
        <a:p>
          <a:endParaRPr lang="zh-TW" altLang="en-US" sz="1800">
            <a:latin typeface="+mn-lt"/>
          </a:endParaRPr>
        </a:p>
      </dgm:t>
    </dgm:pt>
    <dgm:pt modelId="{CA276719-37D7-444B-8EBE-B3D034D54804}" type="sibTrans" cxnId="{5287574A-5BA9-4158-BABD-8409A82D3A92}">
      <dgm:prSet custT="1"/>
      <dgm:spPr/>
      <dgm:t>
        <a:bodyPr/>
        <a:lstStyle/>
        <a:p>
          <a:endParaRPr lang="zh-TW" altLang="en-US" sz="2000">
            <a:latin typeface="+mn-lt"/>
          </a:endParaRPr>
        </a:p>
      </dgm:t>
    </dgm:pt>
    <dgm:pt modelId="{0B03C6B4-AD68-4F5E-81F2-11BA7926501E}">
      <dgm:prSet phldrT="[文字]" custT="1"/>
      <dgm:spPr/>
      <dgm:t>
        <a:bodyPr/>
        <a:lstStyle/>
        <a:p>
          <a:r>
            <a:rPr lang="en-US" altLang="zh-TW" sz="2000" dirty="0">
              <a:latin typeface="+mn-lt"/>
              <a:cs typeface="Times New Roman" panose="02020603050405020304" pitchFamily="18" charset="0"/>
            </a:rPr>
            <a:t>Finding out a way to predict the stock price of next second</a:t>
          </a:r>
          <a:endParaRPr lang="zh-TW" altLang="en-US" sz="2000" dirty="0">
            <a:latin typeface="+mn-lt"/>
          </a:endParaRPr>
        </a:p>
      </dgm:t>
    </dgm:pt>
    <dgm:pt modelId="{562F481F-5DA1-49D3-B66D-0385759A9619}" type="sibTrans" cxnId="{853739A0-C123-4E37-9866-CF2F85E4BB97}">
      <dgm:prSet custT="1"/>
      <dgm:spPr/>
      <dgm:t>
        <a:bodyPr/>
        <a:lstStyle/>
        <a:p>
          <a:endParaRPr lang="zh-TW" altLang="en-US" sz="2000">
            <a:latin typeface="+mn-lt"/>
          </a:endParaRPr>
        </a:p>
      </dgm:t>
    </dgm:pt>
    <dgm:pt modelId="{98254ECD-7D6D-41BC-8CFE-E11E0F4A2BF1}" type="parTrans" cxnId="{853739A0-C123-4E37-9866-CF2F85E4BB97}">
      <dgm:prSet/>
      <dgm:spPr/>
      <dgm:t>
        <a:bodyPr/>
        <a:lstStyle/>
        <a:p>
          <a:endParaRPr lang="zh-TW" altLang="en-US" sz="1800">
            <a:latin typeface="+mn-lt"/>
          </a:endParaRPr>
        </a:p>
      </dgm:t>
    </dgm:pt>
    <dgm:pt modelId="{C067433E-D400-41A9-878D-43D05CDC64D5}">
      <dgm:prSet phldrT="[文字]" custT="1"/>
      <dgm:spPr/>
      <dgm:t>
        <a:bodyPr/>
        <a:lstStyle/>
        <a:p>
          <a:r>
            <a:rPr lang="en-US" altLang="zh-TW" sz="2000" dirty="0">
              <a:latin typeface="+mn-lt"/>
            </a:rPr>
            <a:t>Avoid losing money and get rich</a:t>
          </a:r>
          <a:endParaRPr lang="zh-TW" altLang="en-US" sz="2000" dirty="0">
            <a:latin typeface="+mn-lt"/>
          </a:endParaRPr>
        </a:p>
      </dgm:t>
    </dgm:pt>
    <dgm:pt modelId="{AB01AD2D-A582-4EAA-9077-C5563137E0E1}" type="parTrans" cxnId="{5DC4CC9C-88A7-4FF9-93EE-A674B892D6BD}">
      <dgm:prSet/>
      <dgm:spPr/>
      <dgm:t>
        <a:bodyPr/>
        <a:lstStyle/>
        <a:p>
          <a:endParaRPr lang="zh-TW" altLang="en-US" sz="1800">
            <a:latin typeface="+mn-lt"/>
          </a:endParaRPr>
        </a:p>
      </dgm:t>
    </dgm:pt>
    <dgm:pt modelId="{7CD97B39-DF24-4492-BD28-AE126217F649}" type="sibTrans" cxnId="{5DC4CC9C-88A7-4FF9-93EE-A674B892D6BD}">
      <dgm:prSet/>
      <dgm:spPr/>
      <dgm:t>
        <a:bodyPr/>
        <a:lstStyle/>
        <a:p>
          <a:endParaRPr lang="zh-TW" altLang="en-US" sz="1800">
            <a:latin typeface="+mn-lt"/>
          </a:endParaRPr>
        </a:p>
      </dgm:t>
    </dgm:pt>
    <dgm:pt modelId="{2CDA1DBF-9605-458C-BD43-4C06EE9028EE}" type="pres">
      <dgm:prSet presAssocID="{C1513B21-F1AD-48CF-8730-E08F2279520C}" presName="linearFlow" presStyleCnt="0">
        <dgm:presLayoutVars>
          <dgm:resizeHandles val="exact"/>
        </dgm:presLayoutVars>
      </dgm:prSet>
      <dgm:spPr/>
    </dgm:pt>
    <dgm:pt modelId="{C5EE8B72-65E5-4D33-9668-BE8958E6CB4E}" type="pres">
      <dgm:prSet presAssocID="{B0B6180B-BB1D-4C40-A19A-1AB9857D8787}" presName="node" presStyleLbl="node1" presStyleIdx="0" presStyleCnt="3" custLinFactNeighborY="9528">
        <dgm:presLayoutVars>
          <dgm:bulletEnabled val="1"/>
        </dgm:presLayoutVars>
      </dgm:prSet>
      <dgm:spPr/>
    </dgm:pt>
    <dgm:pt modelId="{4B8A7E87-4F7C-4009-B620-8555C0E9BFFB}" type="pres">
      <dgm:prSet presAssocID="{CA276719-37D7-444B-8EBE-B3D034D54804}" presName="sibTrans" presStyleLbl="sibTrans2D1" presStyleIdx="0" presStyleCnt="2"/>
      <dgm:spPr/>
    </dgm:pt>
    <dgm:pt modelId="{23EA44F7-87DC-45D1-9ABA-DF8BC08D327A}" type="pres">
      <dgm:prSet presAssocID="{CA276719-37D7-444B-8EBE-B3D034D54804}" presName="connectorText" presStyleLbl="sibTrans2D1" presStyleIdx="0" presStyleCnt="2"/>
      <dgm:spPr/>
    </dgm:pt>
    <dgm:pt modelId="{59298CC1-02DD-42C2-B0CD-2B11970ECE1B}" type="pres">
      <dgm:prSet presAssocID="{0B03C6B4-AD68-4F5E-81F2-11BA7926501E}" presName="node" presStyleLbl="node1" presStyleIdx="1" presStyleCnt="3">
        <dgm:presLayoutVars>
          <dgm:bulletEnabled val="1"/>
        </dgm:presLayoutVars>
      </dgm:prSet>
      <dgm:spPr/>
    </dgm:pt>
    <dgm:pt modelId="{27F1B2BE-85CD-4B64-87BC-1F39355068D9}" type="pres">
      <dgm:prSet presAssocID="{562F481F-5DA1-49D3-B66D-0385759A9619}" presName="sibTrans" presStyleLbl="sibTrans2D1" presStyleIdx="1" presStyleCnt="2"/>
      <dgm:spPr/>
    </dgm:pt>
    <dgm:pt modelId="{9F38DE5A-6A6D-46B6-B915-CA26FE63434B}" type="pres">
      <dgm:prSet presAssocID="{562F481F-5DA1-49D3-B66D-0385759A9619}" presName="connectorText" presStyleLbl="sibTrans2D1" presStyleIdx="1" presStyleCnt="2"/>
      <dgm:spPr/>
    </dgm:pt>
    <dgm:pt modelId="{DAA48393-2109-478B-BA2A-09F64354D135}" type="pres">
      <dgm:prSet presAssocID="{C067433E-D400-41A9-878D-43D05CDC64D5}" presName="node" presStyleLbl="node1" presStyleIdx="2" presStyleCnt="3">
        <dgm:presLayoutVars>
          <dgm:bulletEnabled val="1"/>
        </dgm:presLayoutVars>
      </dgm:prSet>
      <dgm:spPr/>
    </dgm:pt>
  </dgm:ptLst>
  <dgm:cxnLst>
    <dgm:cxn modelId="{A4710906-1139-440D-B853-ACC3FA5D0157}" type="presOf" srcId="{562F481F-5DA1-49D3-B66D-0385759A9619}" destId="{9F38DE5A-6A6D-46B6-B915-CA26FE63434B}" srcOrd="1" destOrd="0" presId="urn:microsoft.com/office/officeart/2005/8/layout/process2"/>
    <dgm:cxn modelId="{6DD8822E-D347-4E02-BA50-D836F7B92555}" type="presOf" srcId="{C067433E-D400-41A9-878D-43D05CDC64D5}" destId="{DAA48393-2109-478B-BA2A-09F64354D135}" srcOrd="0" destOrd="0" presId="urn:microsoft.com/office/officeart/2005/8/layout/process2"/>
    <dgm:cxn modelId="{ED9A3B39-7190-4CFE-86F6-BECF9828F617}" type="presOf" srcId="{CA276719-37D7-444B-8EBE-B3D034D54804}" destId="{23EA44F7-87DC-45D1-9ABA-DF8BC08D327A}" srcOrd="1" destOrd="0" presId="urn:microsoft.com/office/officeart/2005/8/layout/process2"/>
    <dgm:cxn modelId="{5287574A-5BA9-4158-BABD-8409A82D3A92}" srcId="{C1513B21-F1AD-48CF-8730-E08F2279520C}" destId="{B0B6180B-BB1D-4C40-A19A-1AB9857D8787}" srcOrd="0" destOrd="0" parTransId="{82A45C94-E1C5-451A-823E-8F4B96208721}" sibTransId="{CA276719-37D7-444B-8EBE-B3D034D54804}"/>
    <dgm:cxn modelId="{F83BC650-22FF-4D72-989D-3B7C0EBA57BF}" type="presOf" srcId="{B0B6180B-BB1D-4C40-A19A-1AB9857D8787}" destId="{C5EE8B72-65E5-4D33-9668-BE8958E6CB4E}" srcOrd="0" destOrd="0" presId="urn:microsoft.com/office/officeart/2005/8/layout/process2"/>
    <dgm:cxn modelId="{E5636F78-EA24-48DD-95DE-74F40FC5D0C6}" type="presOf" srcId="{CA276719-37D7-444B-8EBE-B3D034D54804}" destId="{4B8A7E87-4F7C-4009-B620-8555C0E9BFFB}" srcOrd="0" destOrd="0" presId="urn:microsoft.com/office/officeart/2005/8/layout/process2"/>
    <dgm:cxn modelId="{0B35718C-56D3-4B88-ABDF-3D725FBAB17A}" type="presOf" srcId="{C1513B21-F1AD-48CF-8730-E08F2279520C}" destId="{2CDA1DBF-9605-458C-BD43-4C06EE9028EE}" srcOrd="0" destOrd="0" presId="urn:microsoft.com/office/officeart/2005/8/layout/process2"/>
    <dgm:cxn modelId="{5DC4CC9C-88A7-4FF9-93EE-A674B892D6BD}" srcId="{C1513B21-F1AD-48CF-8730-E08F2279520C}" destId="{C067433E-D400-41A9-878D-43D05CDC64D5}" srcOrd="2" destOrd="0" parTransId="{AB01AD2D-A582-4EAA-9077-C5563137E0E1}" sibTransId="{7CD97B39-DF24-4492-BD28-AE126217F649}"/>
    <dgm:cxn modelId="{853739A0-C123-4E37-9866-CF2F85E4BB97}" srcId="{C1513B21-F1AD-48CF-8730-E08F2279520C}" destId="{0B03C6B4-AD68-4F5E-81F2-11BA7926501E}" srcOrd="1" destOrd="0" parTransId="{98254ECD-7D6D-41BC-8CFE-E11E0F4A2BF1}" sibTransId="{562F481F-5DA1-49D3-B66D-0385759A9619}"/>
    <dgm:cxn modelId="{40B915AC-1885-410C-B3C8-8079AA34216D}" type="presOf" srcId="{0B03C6B4-AD68-4F5E-81F2-11BA7926501E}" destId="{59298CC1-02DD-42C2-B0CD-2B11970ECE1B}" srcOrd="0" destOrd="0" presId="urn:microsoft.com/office/officeart/2005/8/layout/process2"/>
    <dgm:cxn modelId="{D468F0E5-F721-4306-8BFA-5B751A9B8A20}" type="presOf" srcId="{562F481F-5DA1-49D3-B66D-0385759A9619}" destId="{27F1B2BE-85CD-4B64-87BC-1F39355068D9}" srcOrd="0" destOrd="0" presId="urn:microsoft.com/office/officeart/2005/8/layout/process2"/>
    <dgm:cxn modelId="{1443A2AB-E40F-486F-A8E1-8F4275BBF23B}" type="presParOf" srcId="{2CDA1DBF-9605-458C-BD43-4C06EE9028EE}" destId="{C5EE8B72-65E5-4D33-9668-BE8958E6CB4E}" srcOrd="0" destOrd="0" presId="urn:microsoft.com/office/officeart/2005/8/layout/process2"/>
    <dgm:cxn modelId="{892E7A5E-768B-41DB-9097-4BF4976FCC14}" type="presParOf" srcId="{2CDA1DBF-9605-458C-BD43-4C06EE9028EE}" destId="{4B8A7E87-4F7C-4009-B620-8555C0E9BFFB}" srcOrd="1" destOrd="0" presId="urn:microsoft.com/office/officeart/2005/8/layout/process2"/>
    <dgm:cxn modelId="{E85303E4-6114-4014-BCC1-6077C53CCFBC}" type="presParOf" srcId="{4B8A7E87-4F7C-4009-B620-8555C0E9BFFB}" destId="{23EA44F7-87DC-45D1-9ABA-DF8BC08D327A}" srcOrd="0" destOrd="0" presId="urn:microsoft.com/office/officeart/2005/8/layout/process2"/>
    <dgm:cxn modelId="{9ADE5BDF-11CE-4E51-AF92-AEB3A61C835C}" type="presParOf" srcId="{2CDA1DBF-9605-458C-BD43-4C06EE9028EE}" destId="{59298CC1-02DD-42C2-B0CD-2B11970ECE1B}" srcOrd="2" destOrd="0" presId="urn:microsoft.com/office/officeart/2005/8/layout/process2"/>
    <dgm:cxn modelId="{2C615E52-6121-483A-A439-9EEF345874A2}" type="presParOf" srcId="{2CDA1DBF-9605-458C-BD43-4C06EE9028EE}" destId="{27F1B2BE-85CD-4B64-87BC-1F39355068D9}" srcOrd="3" destOrd="0" presId="urn:microsoft.com/office/officeart/2005/8/layout/process2"/>
    <dgm:cxn modelId="{C655812F-3694-4C97-93E2-811954E93444}" type="presParOf" srcId="{27F1B2BE-85CD-4B64-87BC-1F39355068D9}" destId="{9F38DE5A-6A6D-46B6-B915-CA26FE63434B}" srcOrd="0" destOrd="0" presId="urn:microsoft.com/office/officeart/2005/8/layout/process2"/>
    <dgm:cxn modelId="{FC2C35F0-AC89-48E6-8C58-CB971FF123B1}" type="presParOf" srcId="{2CDA1DBF-9605-458C-BD43-4C06EE9028EE}" destId="{DAA48393-2109-478B-BA2A-09F64354D135}"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EC6FE5-8FF6-4725-B512-5095FF2747AF}" type="doc">
      <dgm:prSet loTypeId="urn:microsoft.com/office/officeart/2005/8/layout/equation2" loCatId="process" qsTypeId="urn:microsoft.com/office/officeart/2005/8/quickstyle/simple5" qsCatId="simple" csTypeId="urn:microsoft.com/office/officeart/2005/8/colors/accent1_4" csCatId="accent1" phldr="1"/>
      <dgm:spPr/>
    </dgm:pt>
    <dgm:pt modelId="{9C1DDC83-7F2D-4FB5-8C78-8BDB99B59213}">
      <dgm:prSet phldrT="[文字]"/>
      <dgm:spPr/>
      <dgm:t>
        <a:bodyPr/>
        <a:lstStyle/>
        <a:p>
          <a:r>
            <a:rPr lang="en-US" altLang="en-US" dirty="0"/>
            <a:t>Brownian motion simulation (BGM)</a:t>
          </a:r>
          <a:endParaRPr lang="zh-TW" altLang="en-US" dirty="0"/>
        </a:p>
      </dgm:t>
    </dgm:pt>
    <dgm:pt modelId="{A18F541B-44A8-4094-AA4E-5B2429E213A3}" type="parTrans" cxnId="{A5BC2389-784F-4917-AA3C-ACE0CF0A15D7}">
      <dgm:prSet/>
      <dgm:spPr/>
      <dgm:t>
        <a:bodyPr/>
        <a:lstStyle/>
        <a:p>
          <a:endParaRPr lang="zh-TW" altLang="en-US"/>
        </a:p>
      </dgm:t>
    </dgm:pt>
    <dgm:pt modelId="{B8ABEE59-DEA7-42B7-ABD6-76A8D5E2ED5D}" type="sibTrans" cxnId="{A5BC2389-784F-4917-AA3C-ACE0CF0A15D7}">
      <dgm:prSet/>
      <dgm:spPr/>
      <dgm:t>
        <a:bodyPr/>
        <a:lstStyle/>
        <a:p>
          <a:endParaRPr lang="zh-TW" altLang="en-US"/>
        </a:p>
      </dgm:t>
    </dgm:pt>
    <dgm:pt modelId="{5E118920-D5AE-4173-A8CE-F39D395050D4}">
      <dgm:prSet phldrT="[文字]"/>
      <dgm:spPr/>
      <dgm:t>
        <a:bodyPr/>
        <a:lstStyle/>
        <a:p>
          <a:r>
            <a:rPr lang="en-US" altLang="en-US" dirty="0"/>
            <a:t>Monte Carlo simulation</a:t>
          </a:r>
          <a:endParaRPr lang="zh-TW" altLang="en-US" dirty="0"/>
        </a:p>
      </dgm:t>
    </dgm:pt>
    <dgm:pt modelId="{BDFA0EA0-110F-4FA4-B338-E7D7E758E401}" type="parTrans" cxnId="{450C1EAA-41E3-4B79-ADA0-3DC8BB39A119}">
      <dgm:prSet/>
      <dgm:spPr/>
      <dgm:t>
        <a:bodyPr/>
        <a:lstStyle/>
        <a:p>
          <a:endParaRPr lang="zh-TW" altLang="en-US"/>
        </a:p>
      </dgm:t>
    </dgm:pt>
    <dgm:pt modelId="{4BCA70FF-9310-44EC-BE49-5BD0ED1B9B11}" type="sibTrans" cxnId="{450C1EAA-41E3-4B79-ADA0-3DC8BB39A119}">
      <dgm:prSet/>
      <dgm:spPr/>
      <dgm:t>
        <a:bodyPr/>
        <a:lstStyle/>
        <a:p>
          <a:endParaRPr lang="zh-TW" altLang="en-US"/>
        </a:p>
      </dgm:t>
    </dgm:pt>
    <dgm:pt modelId="{FE12A853-EF35-4509-95D6-F1156F58B834}">
      <dgm:prSet phldrT="[文字]" custT="1"/>
      <dgm:spPr/>
      <dgm:t>
        <a:bodyPr/>
        <a:lstStyle/>
        <a:p>
          <a:pPr algn="ctr">
            <a:lnSpc>
              <a:spcPct val="150000"/>
            </a:lnSpc>
          </a:pPr>
          <a:r>
            <a:rPr lang="en-US" altLang="en-US" sz="2800" dirty="0"/>
            <a:t>Predict the stock price of next second</a:t>
          </a:r>
          <a:endParaRPr lang="zh-TW" altLang="en-US" sz="2800" dirty="0"/>
        </a:p>
      </dgm:t>
    </dgm:pt>
    <dgm:pt modelId="{57BC6687-74CB-47E6-85E8-234B0B91A186}" type="parTrans" cxnId="{93945E05-2A6A-4292-A072-E602E2117F84}">
      <dgm:prSet/>
      <dgm:spPr/>
      <dgm:t>
        <a:bodyPr/>
        <a:lstStyle/>
        <a:p>
          <a:endParaRPr lang="zh-TW" altLang="en-US"/>
        </a:p>
      </dgm:t>
    </dgm:pt>
    <dgm:pt modelId="{9ED69FFB-D71D-45FF-BB65-23ABAC2EF0E0}" type="sibTrans" cxnId="{93945E05-2A6A-4292-A072-E602E2117F84}">
      <dgm:prSet/>
      <dgm:spPr/>
      <dgm:t>
        <a:bodyPr/>
        <a:lstStyle/>
        <a:p>
          <a:endParaRPr lang="zh-TW" altLang="en-US"/>
        </a:p>
      </dgm:t>
    </dgm:pt>
    <dgm:pt modelId="{960AC3B1-6FF6-4CED-835A-FA853ED91E95}" type="pres">
      <dgm:prSet presAssocID="{EEEC6FE5-8FF6-4725-B512-5095FF2747AF}" presName="Name0" presStyleCnt="0">
        <dgm:presLayoutVars>
          <dgm:dir/>
          <dgm:resizeHandles val="exact"/>
        </dgm:presLayoutVars>
      </dgm:prSet>
      <dgm:spPr/>
    </dgm:pt>
    <dgm:pt modelId="{4D58B7EE-5036-44A5-815E-07A91C828E36}" type="pres">
      <dgm:prSet presAssocID="{EEEC6FE5-8FF6-4725-B512-5095FF2747AF}" presName="vNodes" presStyleCnt="0"/>
      <dgm:spPr/>
    </dgm:pt>
    <dgm:pt modelId="{4C07BA13-BA80-42BE-80E4-DA5F556A611B}" type="pres">
      <dgm:prSet presAssocID="{9C1DDC83-7F2D-4FB5-8C78-8BDB99B59213}" presName="node" presStyleLbl="node1" presStyleIdx="0" presStyleCnt="3">
        <dgm:presLayoutVars>
          <dgm:bulletEnabled val="1"/>
        </dgm:presLayoutVars>
      </dgm:prSet>
      <dgm:spPr/>
    </dgm:pt>
    <dgm:pt modelId="{9DCF9023-2F9D-4962-AC81-D2D04A0136AD}" type="pres">
      <dgm:prSet presAssocID="{B8ABEE59-DEA7-42B7-ABD6-76A8D5E2ED5D}" presName="spacerT" presStyleCnt="0"/>
      <dgm:spPr/>
    </dgm:pt>
    <dgm:pt modelId="{609F59E7-0A05-4CB3-92D2-F16A7A83DE99}" type="pres">
      <dgm:prSet presAssocID="{B8ABEE59-DEA7-42B7-ABD6-76A8D5E2ED5D}" presName="sibTrans" presStyleLbl="sibTrans2D1" presStyleIdx="0" presStyleCnt="2"/>
      <dgm:spPr/>
    </dgm:pt>
    <dgm:pt modelId="{D28E7BF7-8911-4705-8967-534E8E2198CA}" type="pres">
      <dgm:prSet presAssocID="{B8ABEE59-DEA7-42B7-ABD6-76A8D5E2ED5D}" presName="spacerB" presStyleCnt="0"/>
      <dgm:spPr/>
    </dgm:pt>
    <dgm:pt modelId="{2883705E-CBDB-427B-90AA-30F9694034D0}" type="pres">
      <dgm:prSet presAssocID="{5E118920-D5AE-4173-A8CE-F39D395050D4}" presName="node" presStyleLbl="node1" presStyleIdx="1" presStyleCnt="3">
        <dgm:presLayoutVars>
          <dgm:bulletEnabled val="1"/>
        </dgm:presLayoutVars>
      </dgm:prSet>
      <dgm:spPr/>
    </dgm:pt>
    <dgm:pt modelId="{3FA4CFBD-2210-4334-91C3-10C53B66A56E}" type="pres">
      <dgm:prSet presAssocID="{EEEC6FE5-8FF6-4725-B512-5095FF2747AF}" presName="sibTransLast" presStyleLbl="sibTrans2D1" presStyleIdx="1" presStyleCnt="2"/>
      <dgm:spPr/>
    </dgm:pt>
    <dgm:pt modelId="{259F5009-9532-4936-8112-DA06F5EF6A73}" type="pres">
      <dgm:prSet presAssocID="{EEEC6FE5-8FF6-4725-B512-5095FF2747AF}" presName="connectorText" presStyleLbl="sibTrans2D1" presStyleIdx="1" presStyleCnt="2"/>
      <dgm:spPr/>
    </dgm:pt>
    <dgm:pt modelId="{D2600701-B70D-4539-A985-E27D1A43C9F2}" type="pres">
      <dgm:prSet presAssocID="{EEEC6FE5-8FF6-4725-B512-5095FF2747AF}" presName="lastNode" presStyleLbl="node1" presStyleIdx="2" presStyleCnt="3">
        <dgm:presLayoutVars>
          <dgm:bulletEnabled val="1"/>
        </dgm:presLayoutVars>
      </dgm:prSet>
      <dgm:spPr/>
    </dgm:pt>
  </dgm:ptLst>
  <dgm:cxnLst>
    <dgm:cxn modelId="{93945E05-2A6A-4292-A072-E602E2117F84}" srcId="{EEEC6FE5-8FF6-4725-B512-5095FF2747AF}" destId="{FE12A853-EF35-4509-95D6-F1156F58B834}" srcOrd="2" destOrd="0" parTransId="{57BC6687-74CB-47E6-85E8-234B0B91A186}" sibTransId="{9ED69FFB-D71D-45FF-BB65-23ABAC2EF0E0}"/>
    <dgm:cxn modelId="{55A0BB41-9E0B-4A36-95A3-ABA24A084C3E}" type="presOf" srcId="{4BCA70FF-9310-44EC-BE49-5BD0ED1B9B11}" destId="{259F5009-9532-4936-8112-DA06F5EF6A73}" srcOrd="1" destOrd="0" presId="urn:microsoft.com/office/officeart/2005/8/layout/equation2"/>
    <dgm:cxn modelId="{AD432D48-A280-4A9E-A509-A32CD066F4CB}" type="presOf" srcId="{5E118920-D5AE-4173-A8CE-F39D395050D4}" destId="{2883705E-CBDB-427B-90AA-30F9694034D0}" srcOrd="0" destOrd="0" presId="urn:microsoft.com/office/officeart/2005/8/layout/equation2"/>
    <dgm:cxn modelId="{CCE2CE77-FB3D-4298-9889-ED4CE1737A48}" type="presOf" srcId="{B8ABEE59-DEA7-42B7-ABD6-76A8D5E2ED5D}" destId="{609F59E7-0A05-4CB3-92D2-F16A7A83DE99}" srcOrd="0" destOrd="0" presId="urn:microsoft.com/office/officeart/2005/8/layout/equation2"/>
    <dgm:cxn modelId="{1ABE1B78-3094-44A3-AE32-FCFB5BB43E46}" type="presOf" srcId="{EEEC6FE5-8FF6-4725-B512-5095FF2747AF}" destId="{960AC3B1-6FF6-4CED-835A-FA853ED91E95}" srcOrd="0" destOrd="0" presId="urn:microsoft.com/office/officeart/2005/8/layout/equation2"/>
    <dgm:cxn modelId="{A5BC2389-784F-4917-AA3C-ACE0CF0A15D7}" srcId="{EEEC6FE5-8FF6-4725-B512-5095FF2747AF}" destId="{9C1DDC83-7F2D-4FB5-8C78-8BDB99B59213}" srcOrd="0" destOrd="0" parTransId="{A18F541B-44A8-4094-AA4E-5B2429E213A3}" sibTransId="{B8ABEE59-DEA7-42B7-ABD6-76A8D5E2ED5D}"/>
    <dgm:cxn modelId="{450C1EAA-41E3-4B79-ADA0-3DC8BB39A119}" srcId="{EEEC6FE5-8FF6-4725-B512-5095FF2747AF}" destId="{5E118920-D5AE-4173-A8CE-F39D395050D4}" srcOrd="1" destOrd="0" parTransId="{BDFA0EA0-110F-4FA4-B338-E7D7E758E401}" sibTransId="{4BCA70FF-9310-44EC-BE49-5BD0ED1B9B11}"/>
    <dgm:cxn modelId="{4A6DD1AA-4DBF-473A-9264-11C61556EF3E}" type="presOf" srcId="{4BCA70FF-9310-44EC-BE49-5BD0ED1B9B11}" destId="{3FA4CFBD-2210-4334-91C3-10C53B66A56E}" srcOrd="0" destOrd="0" presId="urn:microsoft.com/office/officeart/2005/8/layout/equation2"/>
    <dgm:cxn modelId="{CFA321B4-A1D7-4932-A376-A393DC8405B1}" type="presOf" srcId="{9C1DDC83-7F2D-4FB5-8C78-8BDB99B59213}" destId="{4C07BA13-BA80-42BE-80E4-DA5F556A611B}" srcOrd="0" destOrd="0" presId="urn:microsoft.com/office/officeart/2005/8/layout/equation2"/>
    <dgm:cxn modelId="{99E2C2BE-7E78-434E-ABD4-7F6672410507}" type="presOf" srcId="{FE12A853-EF35-4509-95D6-F1156F58B834}" destId="{D2600701-B70D-4539-A985-E27D1A43C9F2}" srcOrd="0" destOrd="0" presId="urn:microsoft.com/office/officeart/2005/8/layout/equation2"/>
    <dgm:cxn modelId="{8B67461A-9E20-4C15-AC2B-F6ADECB52034}" type="presParOf" srcId="{960AC3B1-6FF6-4CED-835A-FA853ED91E95}" destId="{4D58B7EE-5036-44A5-815E-07A91C828E36}" srcOrd="0" destOrd="0" presId="urn:microsoft.com/office/officeart/2005/8/layout/equation2"/>
    <dgm:cxn modelId="{7F8AFE11-7982-49A5-B91A-5876CBDA9AD9}" type="presParOf" srcId="{4D58B7EE-5036-44A5-815E-07A91C828E36}" destId="{4C07BA13-BA80-42BE-80E4-DA5F556A611B}" srcOrd="0" destOrd="0" presId="urn:microsoft.com/office/officeart/2005/8/layout/equation2"/>
    <dgm:cxn modelId="{46ABB15A-D14A-424E-A6FE-0289B97DA1A5}" type="presParOf" srcId="{4D58B7EE-5036-44A5-815E-07A91C828E36}" destId="{9DCF9023-2F9D-4962-AC81-D2D04A0136AD}" srcOrd="1" destOrd="0" presId="urn:microsoft.com/office/officeart/2005/8/layout/equation2"/>
    <dgm:cxn modelId="{CE720E01-BFF9-4D06-B730-23B989240E7B}" type="presParOf" srcId="{4D58B7EE-5036-44A5-815E-07A91C828E36}" destId="{609F59E7-0A05-4CB3-92D2-F16A7A83DE99}" srcOrd="2" destOrd="0" presId="urn:microsoft.com/office/officeart/2005/8/layout/equation2"/>
    <dgm:cxn modelId="{0BD1889B-69FA-478A-8ADC-A4C4161C273F}" type="presParOf" srcId="{4D58B7EE-5036-44A5-815E-07A91C828E36}" destId="{D28E7BF7-8911-4705-8967-534E8E2198CA}" srcOrd="3" destOrd="0" presId="urn:microsoft.com/office/officeart/2005/8/layout/equation2"/>
    <dgm:cxn modelId="{882749DC-16A2-47CF-90CA-25D065DD8634}" type="presParOf" srcId="{4D58B7EE-5036-44A5-815E-07A91C828E36}" destId="{2883705E-CBDB-427B-90AA-30F9694034D0}" srcOrd="4" destOrd="0" presId="urn:microsoft.com/office/officeart/2005/8/layout/equation2"/>
    <dgm:cxn modelId="{91C6FB6E-E8B4-4F5E-A59A-F2E18A8BC683}" type="presParOf" srcId="{960AC3B1-6FF6-4CED-835A-FA853ED91E95}" destId="{3FA4CFBD-2210-4334-91C3-10C53B66A56E}" srcOrd="1" destOrd="0" presId="urn:microsoft.com/office/officeart/2005/8/layout/equation2"/>
    <dgm:cxn modelId="{35229EC7-9284-44B4-83D4-735D6157C2D8}" type="presParOf" srcId="{3FA4CFBD-2210-4334-91C3-10C53B66A56E}" destId="{259F5009-9532-4936-8112-DA06F5EF6A73}" srcOrd="0" destOrd="0" presId="urn:microsoft.com/office/officeart/2005/8/layout/equation2"/>
    <dgm:cxn modelId="{7F2990D8-1582-4630-B0C2-05E344B5A568}" type="presParOf" srcId="{960AC3B1-6FF6-4CED-835A-FA853ED91E95}" destId="{D2600701-B70D-4539-A985-E27D1A43C9F2}"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60426C-BB4F-466F-A66E-604769B7BF82}"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zh-TW" altLang="en-US"/>
        </a:p>
      </dgm:t>
    </dgm:pt>
    <dgm:pt modelId="{1041F0BD-F2BF-4F09-AEDE-8F1E0B6A48ED}">
      <dgm:prSet phldrT="[文字]" custT="1"/>
      <dgm:spPr/>
      <dgm:t>
        <a:bodyPr/>
        <a:lstStyle/>
        <a:p>
          <a:r>
            <a:rPr lang="en-US" sz="1300" b="1" i="0" dirty="0"/>
            <a:t>Past </a:t>
          </a:r>
          <a:r>
            <a:rPr lang="en-US" sz="1400" b="1" i="0" dirty="0"/>
            <a:t>price</a:t>
          </a:r>
          <a:r>
            <a:rPr lang="en-US" sz="1300" b="1" i="0" dirty="0"/>
            <a:t> information</a:t>
          </a:r>
          <a:endParaRPr lang="zh-TW" altLang="en-US" sz="1300" b="1" dirty="0"/>
        </a:p>
      </dgm:t>
    </dgm:pt>
    <dgm:pt modelId="{9DEAACE7-007D-42BC-A675-D0BB1FAC2CFE}" type="parTrans" cxnId="{8B8779CF-311F-43FB-A084-553B27D7F0DE}">
      <dgm:prSet/>
      <dgm:spPr/>
      <dgm:t>
        <a:bodyPr/>
        <a:lstStyle/>
        <a:p>
          <a:endParaRPr lang="zh-TW" altLang="en-US" sz="1800"/>
        </a:p>
      </dgm:t>
    </dgm:pt>
    <dgm:pt modelId="{BEC3B379-F243-4FE3-BDF3-DE01BA82CEB4}" type="sibTrans" cxnId="{8B8779CF-311F-43FB-A084-553B27D7F0DE}">
      <dgm:prSet/>
      <dgm:spPr/>
      <dgm:t>
        <a:bodyPr/>
        <a:lstStyle/>
        <a:p>
          <a:endParaRPr lang="zh-TW" altLang="en-US" sz="1800"/>
        </a:p>
      </dgm:t>
    </dgm:pt>
    <dgm:pt modelId="{FBB336A4-35D8-4FDD-9AB0-D80357081838}">
      <dgm:prSet phldrT="[文字]" custT="1"/>
      <dgm:spPr/>
      <dgm:t>
        <a:bodyPr/>
        <a:lstStyle/>
        <a:p>
          <a:r>
            <a:rPr lang="en-US" sz="1800" b="1" i="0" dirty="0"/>
            <a:t>Conditionally</a:t>
          </a:r>
          <a:endParaRPr lang="zh-TW" altLang="en-US" sz="1800" b="1" i="0" dirty="0"/>
        </a:p>
      </dgm:t>
    </dgm:pt>
    <dgm:pt modelId="{77B4BB04-0A12-4F02-A920-7015198C5340}" type="parTrans" cxnId="{D0965CA7-E0A3-45B8-92D9-288125243A73}">
      <dgm:prSet/>
      <dgm:spPr/>
      <dgm:t>
        <a:bodyPr/>
        <a:lstStyle/>
        <a:p>
          <a:endParaRPr lang="zh-TW" altLang="en-US" sz="1800"/>
        </a:p>
      </dgm:t>
    </dgm:pt>
    <dgm:pt modelId="{CD2FEA3D-0F31-45ED-BE65-F2749D2165F6}" type="sibTrans" cxnId="{D0965CA7-E0A3-45B8-92D9-288125243A73}">
      <dgm:prSet/>
      <dgm:spPr/>
      <dgm:t>
        <a:bodyPr/>
        <a:lstStyle/>
        <a:p>
          <a:endParaRPr lang="zh-TW" altLang="en-US" sz="1800"/>
        </a:p>
      </dgm:t>
    </dgm:pt>
    <dgm:pt modelId="{FCA5C18D-9D39-4AB3-91E8-5B63D81059DE}">
      <dgm:prSet phldrT="[文字]" custT="1"/>
      <dgm:spPr/>
      <dgm:t>
        <a:bodyPr/>
        <a:lstStyle/>
        <a:p>
          <a:r>
            <a:rPr lang="en-US" sz="1800" b="1" i="0" dirty="0"/>
            <a:t>Independent</a:t>
          </a:r>
          <a:endParaRPr lang="zh-TW" altLang="en-US" sz="1800" b="1" i="0" dirty="0"/>
        </a:p>
      </dgm:t>
    </dgm:pt>
    <dgm:pt modelId="{B5847183-8670-4539-9E45-94FD88E666EB}" type="parTrans" cxnId="{A2DE519A-5798-460F-AEAA-C36B540BA345}">
      <dgm:prSet/>
      <dgm:spPr/>
      <dgm:t>
        <a:bodyPr/>
        <a:lstStyle/>
        <a:p>
          <a:endParaRPr lang="zh-TW" altLang="en-US" sz="1800"/>
        </a:p>
      </dgm:t>
    </dgm:pt>
    <dgm:pt modelId="{AEFFDAF4-A43E-4438-AB66-312AC0EFA03E}" type="sibTrans" cxnId="{A2DE519A-5798-460F-AEAA-C36B540BA345}">
      <dgm:prSet/>
      <dgm:spPr/>
      <dgm:t>
        <a:bodyPr/>
        <a:lstStyle/>
        <a:p>
          <a:endParaRPr lang="zh-TW" altLang="en-US" sz="1800"/>
        </a:p>
      </dgm:t>
    </dgm:pt>
    <dgm:pt modelId="{39DB9D0F-8B0D-427F-B8EB-E79751F10366}">
      <dgm:prSet phldrT="[文字]" custT="1"/>
      <dgm:spPr/>
      <dgm:t>
        <a:bodyPr/>
        <a:lstStyle/>
        <a:p>
          <a:r>
            <a:rPr lang="en-US" sz="1400" b="1" i="0" dirty="0"/>
            <a:t>Next price movement</a:t>
          </a:r>
          <a:endParaRPr lang="zh-TW" altLang="en-US" sz="1400" b="1" dirty="0"/>
        </a:p>
      </dgm:t>
    </dgm:pt>
    <dgm:pt modelId="{02F23CBB-750A-455D-9DA4-6C8DA5813687}" type="parTrans" cxnId="{496D1FC5-F895-4EAF-878F-E0FCC25B616D}">
      <dgm:prSet/>
      <dgm:spPr/>
      <dgm:t>
        <a:bodyPr/>
        <a:lstStyle/>
        <a:p>
          <a:endParaRPr lang="zh-TW" altLang="en-US" sz="1800"/>
        </a:p>
      </dgm:t>
    </dgm:pt>
    <dgm:pt modelId="{0AD2EC6F-072D-4FF3-B2B1-3C241990CF80}" type="sibTrans" cxnId="{496D1FC5-F895-4EAF-878F-E0FCC25B616D}">
      <dgm:prSet/>
      <dgm:spPr/>
      <dgm:t>
        <a:bodyPr/>
        <a:lstStyle/>
        <a:p>
          <a:endParaRPr lang="zh-TW" altLang="en-US" sz="1800"/>
        </a:p>
      </dgm:t>
    </dgm:pt>
    <dgm:pt modelId="{38512A47-3BE0-4BB2-8AE8-25083718ADED}" type="pres">
      <dgm:prSet presAssocID="{3A60426C-BB4F-466F-A66E-604769B7BF82}" presName="theList" presStyleCnt="0">
        <dgm:presLayoutVars>
          <dgm:dir/>
          <dgm:animLvl val="lvl"/>
          <dgm:resizeHandles val="exact"/>
        </dgm:presLayoutVars>
      </dgm:prSet>
      <dgm:spPr/>
    </dgm:pt>
    <dgm:pt modelId="{EEF4115B-8B11-444E-A296-15D456C3B31E}" type="pres">
      <dgm:prSet presAssocID="{1041F0BD-F2BF-4F09-AEDE-8F1E0B6A48ED}" presName="compNode" presStyleCnt="0"/>
      <dgm:spPr/>
    </dgm:pt>
    <dgm:pt modelId="{6093D5E4-8DED-4D49-BC6B-CDBA3EACECA0}" type="pres">
      <dgm:prSet presAssocID="{1041F0BD-F2BF-4F09-AEDE-8F1E0B6A48ED}" presName="noGeometry" presStyleCnt="0"/>
      <dgm:spPr/>
    </dgm:pt>
    <dgm:pt modelId="{21F87730-CB4D-442E-B6AC-57BAF1C46C6B}" type="pres">
      <dgm:prSet presAssocID="{1041F0BD-F2BF-4F09-AEDE-8F1E0B6A48ED}" presName="childTextVisible" presStyleLbl="bgAccFollowNode1" presStyleIdx="0" presStyleCnt="2" custScaleY="44598" custLinFactNeighborX="5598" custLinFactNeighborY="-420">
        <dgm:presLayoutVars>
          <dgm:bulletEnabled val="1"/>
        </dgm:presLayoutVars>
      </dgm:prSet>
      <dgm:spPr/>
    </dgm:pt>
    <dgm:pt modelId="{A15322F5-6D34-40BE-BC54-547BF4BA4224}" type="pres">
      <dgm:prSet presAssocID="{1041F0BD-F2BF-4F09-AEDE-8F1E0B6A48ED}" presName="childTextHidden" presStyleLbl="bgAccFollowNode1" presStyleIdx="0" presStyleCnt="2"/>
      <dgm:spPr/>
    </dgm:pt>
    <dgm:pt modelId="{E8573FCA-4CE4-45C7-8BA7-0F94BF1B8749}" type="pres">
      <dgm:prSet presAssocID="{1041F0BD-F2BF-4F09-AEDE-8F1E0B6A48ED}" presName="parentText" presStyleLbl="node1" presStyleIdx="0" presStyleCnt="2">
        <dgm:presLayoutVars>
          <dgm:chMax val="1"/>
          <dgm:bulletEnabled val="1"/>
        </dgm:presLayoutVars>
      </dgm:prSet>
      <dgm:spPr/>
    </dgm:pt>
    <dgm:pt modelId="{83183970-695F-4EC4-9555-EDBF8EE9FDB0}" type="pres">
      <dgm:prSet presAssocID="{1041F0BD-F2BF-4F09-AEDE-8F1E0B6A48ED}" presName="aSpace" presStyleCnt="0"/>
      <dgm:spPr/>
    </dgm:pt>
    <dgm:pt modelId="{563AB292-9DFA-4BE6-AB70-CFF4BADC8716}" type="pres">
      <dgm:prSet presAssocID="{39DB9D0F-8B0D-427F-B8EB-E79751F10366}" presName="compNode" presStyleCnt="0"/>
      <dgm:spPr/>
    </dgm:pt>
    <dgm:pt modelId="{FEE30414-4D7A-4B75-82CA-EC940AB02EA8}" type="pres">
      <dgm:prSet presAssocID="{39DB9D0F-8B0D-427F-B8EB-E79751F10366}" presName="noGeometry" presStyleCnt="0"/>
      <dgm:spPr/>
    </dgm:pt>
    <dgm:pt modelId="{049B5DC7-0EF1-429E-85B0-0BCDC5463C73}" type="pres">
      <dgm:prSet presAssocID="{39DB9D0F-8B0D-427F-B8EB-E79751F10366}" presName="childTextVisible" presStyleLbl="bgAccFollowNode1" presStyleIdx="1" presStyleCnt="2" custFlipVert="0" custFlipHor="1" custScaleX="14126" custScaleY="12672" custLinFactNeighborX="-42995" custLinFactNeighborY="17657">
        <dgm:presLayoutVars>
          <dgm:bulletEnabled val="1"/>
        </dgm:presLayoutVars>
      </dgm:prSet>
      <dgm:spPr/>
    </dgm:pt>
    <dgm:pt modelId="{F66AC940-1D7F-4984-9889-71FB4AA017E2}" type="pres">
      <dgm:prSet presAssocID="{39DB9D0F-8B0D-427F-B8EB-E79751F10366}" presName="childTextHidden" presStyleLbl="bgAccFollowNode1" presStyleIdx="1" presStyleCnt="2"/>
      <dgm:spPr/>
    </dgm:pt>
    <dgm:pt modelId="{EF923B07-5281-471F-8BAB-F6187F484BD0}" type="pres">
      <dgm:prSet presAssocID="{39DB9D0F-8B0D-427F-B8EB-E79751F10366}" presName="parentText" presStyleLbl="node1" presStyleIdx="1" presStyleCnt="2">
        <dgm:presLayoutVars>
          <dgm:chMax val="1"/>
          <dgm:bulletEnabled val="1"/>
        </dgm:presLayoutVars>
      </dgm:prSet>
      <dgm:spPr/>
    </dgm:pt>
  </dgm:ptLst>
  <dgm:cxnLst>
    <dgm:cxn modelId="{65AB572C-D3CA-45C5-A564-D2B8672896BE}" type="presOf" srcId="{39DB9D0F-8B0D-427F-B8EB-E79751F10366}" destId="{EF923B07-5281-471F-8BAB-F6187F484BD0}" srcOrd="0" destOrd="0" presId="urn:microsoft.com/office/officeart/2005/8/layout/hProcess6"/>
    <dgm:cxn modelId="{5FA23F2F-EB86-4F41-9774-D9EE0AF8FB53}" type="presOf" srcId="{FBB336A4-35D8-4FDD-9AB0-D80357081838}" destId="{A15322F5-6D34-40BE-BC54-547BF4BA4224}" srcOrd="1" destOrd="0" presId="urn:microsoft.com/office/officeart/2005/8/layout/hProcess6"/>
    <dgm:cxn modelId="{6E4CB056-5383-4357-99CF-11222AF55DD9}" type="presOf" srcId="{FBB336A4-35D8-4FDD-9AB0-D80357081838}" destId="{21F87730-CB4D-442E-B6AC-57BAF1C46C6B}" srcOrd="0" destOrd="0" presId="urn:microsoft.com/office/officeart/2005/8/layout/hProcess6"/>
    <dgm:cxn modelId="{0874B75A-130D-46EC-8B0C-F89358F2E792}" type="presOf" srcId="{3A60426C-BB4F-466F-A66E-604769B7BF82}" destId="{38512A47-3BE0-4BB2-8AE8-25083718ADED}" srcOrd="0" destOrd="0" presId="urn:microsoft.com/office/officeart/2005/8/layout/hProcess6"/>
    <dgm:cxn modelId="{84534A68-A5CF-4116-BD5D-E359C4EE5829}" type="presOf" srcId="{1041F0BD-F2BF-4F09-AEDE-8F1E0B6A48ED}" destId="{E8573FCA-4CE4-45C7-8BA7-0F94BF1B8749}" srcOrd="0" destOrd="0" presId="urn:microsoft.com/office/officeart/2005/8/layout/hProcess6"/>
    <dgm:cxn modelId="{E56E6486-D0ED-4711-95E3-CE6DABA3D86A}" type="presOf" srcId="{FCA5C18D-9D39-4AB3-91E8-5B63D81059DE}" destId="{21F87730-CB4D-442E-B6AC-57BAF1C46C6B}" srcOrd="0" destOrd="1" presId="urn:microsoft.com/office/officeart/2005/8/layout/hProcess6"/>
    <dgm:cxn modelId="{A2DE519A-5798-460F-AEAA-C36B540BA345}" srcId="{1041F0BD-F2BF-4F09-AEDE-8F1E0B6A48ED}" destId="{FCA5C18D-9D39-4AB3-91E8-5B63D81059DE}" srcOrd="1" destOrd="0" parTransId="{B5847183-8670-4539-9E45-94FD88E666EB}" sibTransId="{AEFFDAF4-A43E-4438-AB66-312AC0EFA03E}"/>
    <dgm:cxn modelId="{D0965CA7-E0A3-45B8-92D9-288125243A73}" srcId="{1041F0BD-F2BF-4F09-AEDE-8F1E0B6A48ED}" destId="{FBB336A4-35D8-4FDD-9AB0-D80357081838}" srcOrd="0" destOrd="0" parTransId="{77B4BB04-0A12-4F02-A920-7015198C5340}" sibTransId="{CD2FEA3D-0F31-45ED-BE65-F2749D2165F6}"/>
    <dgm:cxn modelId="{6B9BA0C2-46FF-4882-8290-C7D846E88CE9}" type="presOf" srcId="{FCA5C18D-9D39-4AB3-91E8-5B63D81059DE}" destId="{A15322F5-6D34-40BE-BC54-547BF4BA4224}" srcOrd="1" destOrd="1" presId="urn:microsoft.com/office/officeart/2005/8/layout/hProcess6"/>
    <dgm:cxn modelId="{496D1FC5-F895-4EAF-878F-E0FCC25B616D}" srcId="{3A60426C-BB4F-466F-A66E-604769B7BF82}" destId="{39DB9D0F-8B0D-427F-B8EB-E79751F10366}" srcOrd="1" destOrd="0" parTransId="{02F23CBB-750A-455D-9DA4-6C8DA5813687}" sibTransId="{0AD2EC6F-072D-4FF3-B2B1-3C241990CF80}"/>
    <dgm:cxn modelId="{8B8779CF-311F-43FB-A084-553B27D7F0DE}" srcId="{3A60426C-BB4F-466F-A66E-604769B7BF82}" destId="{1041F0BD-F2BF-4F09-AEDE-8F1E0B6A48ED}" srcOrd="0" destOrd="0" parTransId="{9DEAACE7-007D-42BC-A675-D0BB1FAC2CFE}" sibTransId="{BEC3B379-F243-4FE3-BDF3-DE01BA82CEB4}"/>
    <dgm:cxn modelId="{54953096-4E63-4FD4-886E-FAA5D9D30F5B}" type="presParOf" srcId="{38512A47-3BE0-4BB2-8AE8-25083718ADED}" destId="{EEF4115B-8B11-444E-A296-15D456C3B31E}" srcOrd="0" destOrd="0" presId="urn:microsoft.com/office/officeart/2005/8/layout/hProcess6"/>
    <dgm:cxn modelId="{03BA698F-E818-443A-A9CD-3EE9FB908904}" type="presParOf" srcId="{EEF4115B-8B11-444E-A296-15D456C3B31E}" destId="{6093D5E4-8DED-4D49-BC6B-CDBA3EACECA0}" srcOrd="0" destOrd="0" presId="urn:microsoft.com/office/officeart/2005/8/layout/hProcess6"/>
    <dgm:cxn modelId="{92A37C65-3E07-4E4F-8548-15A2DB41C550}" type="presParOf" srcId="{EEF4115B-8B11-444E-A296-15D456C3B31E}" destId="{21F87730-CB4D-442E-B6AC-57BAF1C46C6B}" srcOrd="1" destOrd="0" presId="urn:microsoft.com/office/officeart/2005/8/layout/hProcess6"/>
    <dgm:cxn modelId="{0B60E874-B421-4DCD-9B48-29AB3D00EE2B}" type="presParOf" srcId="{EEF4115B-8B11-444E-A296-15D456C3B31E}" destId="{A15322F5-6D34-40BE-BC54-547BF4BA4224}" srcOrd="2" destOrd="0" presId="urn:microsoft.com/office/officeart/2005/8/layout/hProcess6"/>
    <dgm:cxn modelId="{87F31756-E264-4D56-A75F-F95E024AB567}" type="presParOf" srcId="{EEF4115B-8B11-444E-A296-15D456C3B31E}" destId="{E8573FCA-4CE4-45C7-8BA7-0F94BF1B8749}" srcOrd="3" destOrd="0" presId="urn:microsoft.com/office/officeart/2005/8/layout/hProcess6"/>
    <dgm:cxn modelId="{822E1F6B-8A38-4C9A-B71E-50A5DFEB8A48}" type="presParOf" srcId="{38512A47-3BE0-4BB2-8AE8-25083718ADED}" destId="{83183970-695F-4EC4-9555-EDBF8EE9FDB0}" srcOrd="1" destOrd="0" presId="urn:microsoft.com/office/officeart/2005/8/layout/hProcess6"/>
    <dgm:cxn modelId="{79F0D8FF-1C64-4054-B6AF-7AE1E38B214C}" type="presParOf" srcId="{38512A47-3BE0-4BB2-8AE8-25083718ADED}" destId="{563AB292-9DFA-4BE6-AB70-CFF4BADC8716}" srcOrd="2" destOrd="0" presId="urn:microsoft.com/office/officeart/2005/8/layout/hProcess6"/>
    <dgm:cxn modelId="{8935468F-2A28-46AD-91F5-A6CFB9D5B961}" type="presParOf" srcId="{563AB292-9DFA-4BE6-AB70-CFF4BADC8716}" destId="{FEE30414-4D7A-4B75-82CA-EC940AB02EA8}" srcOrd="0" destOrd="0" presId="urn:microsoft.com/office/officeart/2005/8/layout/hProcess6"/>
    <dgm:cxn modelId="{9EAFD1C7-D677-4425-9172-C5452F9E3FD5}" type="presParOf" srcId="{563AB292-9DFA-4BE6-AB70-CFF4BADC8716}" destId="{049B5DC7-0EF1-429E-85B0-0BCDC5463C73}" srcOrd="1" destOrd="0" presId="urn:microsoft.com/office/officeart/2005/8/layout/hProcess6"/>
    <dgm:cxn modelId="{935BA951-3175-4DD4-8B74-0DA7B967FF8E}" type="presParOf" srcId="{563AB292-9DFA-4BE6-AB70-CFF4BADC8716}" destId="{F66AC940-1D7F-4984-9889-71FB4AA017E2}" srcOrd="2" destOrd="0" presId="urn:microsoft.com/office/officeart/2005/8/layout/hProcess6"/>
    <dgm:cxn modelId="{A3A43294-8159-45F6-A682-DDEBF505ECB7}" type="presParOf" srcId="{563AB292-9DFA-4BE6-AB70-CFF4BADC8716}" destId="{EF923B07-5281-471F-8BAB-F6187F484BD0}" srcOrd="3" destOrd="0" presId="urn:microsoft.com/office/officeart/2005/8/layout/hProcess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EE8B72-65E5-4D33-9668-BE8958E6CB4E}">
      <dsp:nvSpPr>
        <dsp:cNvPr id="0" name=""/>
        <dsp:cNvSpPr/>
      </dsp:nvSpPr>
      <dsp:spPr>
        <a:xfrm>
          <a:off x="1555817" y="46025"/>
          <a:ext cx="3349712" cy="9661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TW" sz="2000" kern="1200" dirty="0">
              <a:latin typeface="+mn-lt"/>
              <a:cs typeface="Times New Roman" panose="02020603050405020304" pitchFamily="18" charset="0"/>
            </a:rPr>
            <a:t>Losing money in stock market</a:t>
          </a:r>
          <a:endParaRPr lang="zh-TW" altLang="en-US" sz="2000" kern="1200" dirty="0">
            <a:latin typeface="+mn-lt"/>
          </a:endParaRPr>
        </a:p>
      </dsp:txBody>
      <dsp:txXfrm>
        <a:off x="1584114" y="74322"/>
        <a:ext cx="3293118" cy="909523"/>
      </dsp:txXfrm>
    </dsp:sp>
    <dsp:sp modelId="{4B8A7E87-4F7C-4009-B620-8555C0E9BFFB}">
      <dsp:nvSpPr>
        <dsp:cNvPr id="0" name=""/>
        <dsp:cNvSpPr/>
      </dsp:nvSpPr>
      <dsp:spPr>
        <a:xfrm rot="5400000">
          <a:off x="3066786" y="1013283"/>
          <a:ext cx="327774" cy="4347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TW" altLang="en-US" sz="2000" kern="1200">
            <a:latin typeface="+mn-lt"/>
          </a:endParaRPr>
        </a:p>
      </dsp:txBody>
      <dsp:txXfrm rot="-5400000">
        <a:off x="3100248" y="1066772"/>
        <a:ext cx="260851" cy="229442"/>
      </dsp:txXfrm>
    </dsp:sp>
    <dsp:sp modelId="{59298CC1-02DD-42C2-B0CD-2B11970ECE1B}">
      <dsp:nvSpPr>
        <dsp:cNvPr id="0" name=""/>
        <dsp:cNvSpPr/>
      </dsp:nvSpPr>
      <dsp:spPr>
        <a:xfrm>
          <a:off x="1555817" y="1449177"/>
          <a:ext cx="3349712" cy="9661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TW" sz="2000" kern="1200" dirty="0">
              <a:latin typeface="+mn-lt"/>
              <a:cs typeface="Times New Roman" panose="02020603050405020304" pitchFamily="18" charset="0"/>
            </a:rPr>
            <a:t>Finding out a way to predict the stock price of next second</a:t>
          </a:r>
          <a:endParaRPr lang="zh-TW" altLang="en-US" sz="2000" kern="1200" dirty="0">
            <a:latin typeface="+mn-lt"/>
          </a:endParaRPr>
        </a:p>
      </dsp:txBody>
      <dsp:txXfrm>
        <a:off x="1584114" y="1477474"/>
        <a:ext cx="3293118" cy="909523"/>
      </dsp:txXfrm>
    </dsp:sp>
    <dsp:sp modelId="{27F1B2BE-85CD-4B64-87BC-1F39355068D9}">
      <dsp:nvSpPr>
        <dsp:cNvPr id="0" name=""/>
        <dsp:cNvSpPr/>
      </dsp:nvSpPr>
      <dsp:spPr>
        <a:xfrm rot="5400000">
          <a:off x="3049526" y="2439447"/>
          <a:ext cx="362294" cy="4347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TW" altLang="en-US" sz="2000" kern="1200">
            <a:latin typeface="+mn-lt"/>
          </a:endParaRPr>
        </a:p>
      </dsp:txBody>
      <dsp:txXfrm rot="-5400000">
        <a:off x="3100248" y="2475676"/>
        <a:ext cx="260851" cy="253606"/>
      </dsp:txXfrm>
    </dsp:sp>
    <dsp:sp modelId="{DAA48393-2109-478B-BA2A-09F64354D135}">
      <dsp:nvSpPr>
        <dsp:cNvPr id="0" name=""/>
        <dsp:cNvSpPr/>
      </dsp:nvSpPr>
      <dsp:spPr>
        <a:xfrm>
          <a:off x="1555817" y="2898353"/>
          <a:ext cx="3349712" cy="9661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TW" sz="2000" kern="1200" dirty="0">
              <a:latin typeface="+mn-lt"/>
            </a:rPr>
            <a:t>Avoid losing money and get rich</a:t>
          </a:r>
          <a:endParaRPr lang="zh-TW" altLang="en-US" sz="2000" kern="1200" dirty="0">
            <a:latin typeface="+mn-lt"/>
          </a:endParaRPr>
        </a:p>
      </dsp:txBody>
      <dsp:txXfrm>
        <a:off x="1584114" y="2926650"/>
        <a:ext cx="3293118" cy="9095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07BA13-BA80-42BE-80E4-DA5F556A611B}">
      <dsp:nvSpPr>
        <dsp:cNvPr id="0" name=""/>
        <dsp:cNvSpPr/>
      </dsp:nvSpPr>
      <dsp:spPr>
        <a:xfrm>
          <a:off x="842325" y="1009"/>
          <a:ext cx="1589532" cy="1589532"/>
        </a:xfrm>
        <a:prstGeom prst="ellipse">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altLang="en-US" sz="1900" kern="1200" dirty="0"/>
            <a:t>Brownian motion simulation (BGM)</a:t>
          </a:r>
          <a:endParaRPr lang="zh-TW" altLang="en-US" sz="1900" kern="1200" dirty="0"/>
        </a:p>
      </dsp:txBody>
      <dsp:txXfrm>
        <a:off x="1075107" y="233791"/>
        <a:ext cx="1123968" cy="1123968"/>
      </dsp:txXfrm>
    </dsp:sp>
    <dsp:sp modelId="{609F59E7-0A05-4CB3-92D2-F16A7A83DE99}">
      <dsp:nvSpPr>
        <dsp:cNvPr id="0" name=""/>
        <dsp:cNvSpPr/>
      </dsp:nvSpPr>
      <dsp:spPr>
        <a:xfrm>
          <a:off x="1176127" y="1719611"/>
          <a:ext cx="921928" cy="921928"/>
        </a:xfrm>
        <a:prstGeom prst="mathPlus">
          <a:avLst/>
        </a:prstGeom>
        <a:gradFill rotWithShape="0">
          <a:gsLst>
            <a:gs pos="0">
              <a:schemeClr val="accent1">
                <a:shade val="90000"/>
                <a:hueOff val="0"/>
                <a:satOff val="0"/>
                <a:lumOff val="0"/>
                <a:alphaOff val="0"/>
                <a:satMod val="103000"/>
                <a:lumMod val="102000"/>
                <a:tint val="94000"/>
              </a:schemeClr>
            </a:gs>
            <a:gs pos="50000">
              <a:schemeClr val="accent1">
                <a:shade val="90000"/>
                <a:hueOff val="0"/>
                <a:satOff val="0"/>
                <a:lumOff val="0"/>
                <a:alphaOff val="0"/>
                <a:satMod val="110000"/>
                <a:lumMod val="100000"/>
                <a:shade val="100000"/>
              </a:schemeClr>
            </a:gs>
            <a:gs pos="100000">
              <a:schemeClr val="accent1">
                <a:shade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TW" altLang="en-US" sz="1500" kern="1200"/>
        </a:p>
      </dsp:txBody>
      <dsp:txXfrm>
        <a:off x="1298329" y="2072156"/>
        <a:ext cx="677524" cy="216838"/>
      </dsp:txXfrm>
    </dsp:sp>
    <dsp:sp modelId="{2883705E-CBDB-427B-90AA-30F9694034D0}">
      <dsp:nvSpPr>
        <dsp:cNvPr id="0" name=""/>
        <dsp:cNvSpPr/>
      </dsp:nvSpPr>
      <dsp:spPr>
        <a:xfrm>
          <a:off x="842325" y="2770610"/>
          <a:ext cx="1589532" cy="1589532"/>
        </a:xfrm>
        <a:prstGeom prst="ellipse">
          <a:avLst/>
        </a:prstGeom>
        <a:gradFill rotWithShape="0">
          <a:gsLst>
            <a:gs pos="0">
              <a:schemeClr val="accent1">
                <a:shade val="50000"/>
                <a:hueOff val="268329"/>
                <a:satOff val="-6535"/>
                <a:lumOff val="28597"/>
                <a:alphaOff val="0"/>
                <a:satMod val="103000"/>
                <a:lumMod val="102000"/>
                <a:tint val="94000"/>
              </a:schemeClr>
            </a:gs>
            <a:gs pos="50000">
              <a:schemeClr val="accent1">
                <a:shade val="50000"/>
                <a:hueOff val="268329"/>
                <a:satOff val="-6535"/>
                <a:lumOff val="28597"/>
                <a:alphaOff val="0"/>
                <a:satMod val="110000"/>
                <a:lumMod val="100000"/>
                <a:shade val="100000"/>
              </a:schemeClr>
            </a:gs>
            <a:gs pos="100000">
              <a:schemeClr val="accent1">
                <a:shade val="50000"/>
                <a:hueOff val="268329"/>
                <a:satOff val="-6535"/>
                <a:lumOff val="2859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altLang="en-US" sz="1900" kern="1200" dirty="0"/>
            <a:t>Monte Carlo simulation</a:t>
          </a:r>
          <a:endParaRPr lang="zh-TW" altLang="en-US" sz="1900" kern="1200" dirty="0"/>
        </a:p>
      </dsp:txBody>
      <dsp:txXfrm>
        <a:off x="1075107" y="3003392"/>
        <a:ext cx="1123968" cy="1123968"/>
      </dsp:txXfrm>
    </dsp:sp>
    <dsp:sp modelId="{3FA4CFBD-2210-4334-91C3-10C53B66A56E}">
      <dsp:nvSpPr>
        <dsp:cNvPr id="0" name=""/>
        <dsp:cNvSpPr/>
      </dsp:nvSpPr>
      <dsp:spPr>
        <a:xfrm>
          <a:off x="2670287" y="1884922"/>
          <a:ext cx="505471" cy="591306"/>
        </a:xfrm>
        <a:prstGeom prst="rightArrow">
          <a:avLst>
            <a:gd name="adj1" fmla="val 60000"/>
            <a:gd name="adj2" fmla="val 50000"/>
          </a:avLst>
        </a:prstGeom>
        <a:gradFill rotWithShape="0">
          <a:gsLst>
            <a:gs pos="0">
              <a:schemeClr val="accent1">
                <a:shade val="90000"/>
                <a:hueOff val="415426"/>
                <a:satOff val="-8871"/>
                <a:lumOff val="33109"/>
                <a:alphaOff val="0"/>
                <a:satMod val="103000"/>
                <a:lumMod val="102000"/>
                <a:tint val="94000"/>
              </a:schemeClr>
            </a:gs>
            <a:gs pos="50000">
              <a:schemeClr val="accent1">
                <a:shade val="90000"/>
                <a:hueOff val="415426"/>
                <a:satOff val="-8871"/>
                <a:lumOff val="33109"/>
                <a:alphaOff val="0"/>
                <a:satMod val="110000"/>
                <a:lumMod val="100000"/>
                <a:shade val="100000"/>
              </a:schemeClr>
            </a:gs>
            <a:gs pos="100000">
              <a:schemeClr val="accent1">
                <a:shade val="90000"/>
                <a:hueOff val="415426"/>
                <a:satOff val="-8871"/>
                <a:lumOff val="3310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TW" altLang="en-US" sz="1500" kern="1200"/>
        </a:p>
      </dsp:txBody>
      <dsp:txXfrm>
        <a:off x="2670287" y="2003183"/>
        <a:ext cx="353830" cy="354784"/>
      </dsp:txXfrm>
    </dsp:sp>
    <dsp:sp modelId="{D2600701-B70D-4539-A985-E27D1A43C9F2}">
      <dsp:nvSpPr>
        <dsp:cNvPr id="0" name=""/>
        <dsp:cNvSpPr/>
      </dsp:nvSpPr>
      <dsp:spPr>
        <a:xfrm>
          <a:off x="3385577" y="591043"/>
          <a:ext cx="3179064" cy="3179064"/>
        </a:xfrm>
        <a:prstGeom prst="ellipse">
          <a:avLst/>
        </a:prstGeom>
        <a:gradFill rotWithShape="0">
          <a:gsLst>
            <a:gs pos="0">
              <a:schemeClr val="accent1">
                <a:shade val="50000"/>
                <a:hueOff val="268329"/>
                <a:satOff val="-6535"/>
                <a:lumOff val="28597"/>
                <a:alphaOff val="0"/>
                <a:satMod val="103000"/>
                <a:lumMod val="102000"/>
                <a:tint val="94000"/>
              </a:schemeClr>
            </a:gs>
            <a:gs pos="50000">
              <a:schemeClr val="accent1">
                <a:shade val="50000"/>
                <a:hueOff val="268329"/>
                <a:satOff val="-6535"/>
                <a:lumOff val="28597"/>
                <a:alphaOff val="0"/>
                <a:satMod val="110000"/>
                <a:lumMod val="100000"/>
                <a:shade val="100000"/>
              </a:schemeClr>
            </a:gs>
            <a:gs pos="100000">
              <a:schemeClr val="accent1">
                <a:shade val="50000"/>
                <a:hueOff val="268329"/>
                <a:satOff val="-6535"/>
                <a:lumOff val="2859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150000"/>
            </a:lnSpc>
            <a:spcBef>
              <a:spcPct val="0"/>
            </a:spcBef>
            <a:spcAft>
              <a:spcPct val="35000"/>
            </a:spcAft>
            <a:buNone/>
          </a:pPr>
          <a:r>
            <a:rPr lang="en-US" altLang="en-US" sz="2800" kern="1200" dirty="0"/>
            <a:t>Predict the stock price of next second</a:t>
          </a:r>
          <a:endParaRPr lang="zh-TW" altLang="en-US" sz="2800" kern="1200" dirty="0"/>
        </a:p>
      </dsp:txBody>
      <dsp:txXfrm>
        <a:off x="3851140" y="1056606"/>
        <a:ext cx="2247938" cy="22479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87730-CB4D-442E-B6AC-57BAF1C46C6B}">
      <dsp:nvSpPr>
        <dsp:cNvPr id="0" name=""/>
        <dsp:cNvSpPr/>
      </dsp:nvSpPr>
      <dsp:spPr>
        <a:xfrm>
          <a:off x="801084" y="1074487"/>
          <a:ext cx="2617827" cy="1020540"/>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en-US" sz="1800" b="1" i="0" kern="1200" dirty="0"/>
            <a:t>Conditionally</a:t>
          </a:r>
          <a:endParaRPr lang="zh-TW" altLang="en-US" sz="1800" b="1" i="0" kern="1200" dirty="0"/>
        </a:p>
        <a:p>
          <a:pPr marL="171450" lvl="1" indent="-171450" algn="l" defTabSz="800100">
            <a:lnSpc>
              <a:spcPct val="90000"/>
            </a:lnSpc>
            <a:spcBef>
              <a:spcPct val="0"/>
            </a:spcBef>
            <a:spcAft>
              <a:spcPct val="15000"/>
            </a:spcAft>
            <a:buChar char="•"/>
          </a:pPr>
          <a:r>
            <a:rPr lang="en-US" sz="1800" b="1" i="0" kern="1200" dirty="0"/>
            <a:t>Independent</a:t>
          </a:r>
          <a:endParaRPr lang="zh-TW" altLang="en-US" sz="1800" b="1" i="0" kern="1200" dirty="0"/>
        </a:p>
      </dsp:txBody>
      <dsp:txXfrm>
        <a:off x="1455541" y="1227568"/>
        <a:ext cx="1606181" cy="714378"/>
      </dsp:txXfrm>
    </dsp:sp>
    <dsp:sp modelId="{E8573FCA-4CE4-45C7-8BA7-0F94BF1B8749}">
      <dsp:nvSpPr>
        <dsp:cNvPr id="0" name=""/>
        <dsp:cNvSpPr/>
      </dsp:nvSpPr>
      <dsp:spPr>
        <a:xfrm>
          <a:off x="81" y="939912"/>
          <a:ext cx="1308913" cy="13089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1" i="0" kern="1200" dirty="0"/>
            <a:t>Past </a:t>
          </a:r>
          <a:r>
            <a:rPr lang="en-US" sz="1400" b="1" i="0" kern="1200" dirty="0"/>
            <a:t>price</a:t>
          </a:r>
          <a:r>
            <a:rPr lang="en-US" sz="1300" b="1" i="0" kern="1200" dirty="0"/>
            <a:t> information</a:t>
          </a:r>
          <a:endParaRPr lang="zh-TW" altLang="en-US" sz="1300" b="1" kern="1200" dirty="0"/>
        </a:p>
      </dsp:txBody>
      <dsp:txXfrm>
        <a:off x="191767" y="1131598"/>
        <a:ext cx="925541" cy="925541"/>
      </dsp:txXfrm>
    </dsp:sp>
    <dsp:sp modelId="{049B5DC7-0EF1-429E-85B0-0BCDC5463C73}">
      <dsp:nvSpPr>
        <dsp:cNvPr id="0" name=""/>
        <dsp:cNvSpPr/>
      </dsp:nvSpPr>
      <dsp:spPr>
        <a:xfrm flipH="1">
          <a:off x="4088918" y="1853428"/>
          <a:ext cx="369794" cy="289974"/>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923B07-5281-471F-8BAB-F6187F484BD0}">
      <dsp:nvSpPr>
        <dsp:cNvPr id="0" name=""/>
        <dsp:cNvSpPr/>
      </dsp:nvSpPr>
      <dsp:spPr>
        <a:xfrm>
          <a:off x="3435980" y="939912"/>
          <a:ext cx="1308913" cy="13089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i="0" kern="1200" dirty="0"/>
            <a:t>Next price movement</a:t>
          </a:r>
          <a:endParaRPr lang="zh-TW" altLang="en-US" sz="1400" b="1" kern="1200" dirty="0"/>
        </a:p>
      </dsp:txBody>
      <dsp:txXfrm>
        <a:off x="3627666" y="1131598"/>
        <a:ext cx="925541" cy="925541"/>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141224-5853-403B-91C1-998E4E9C40BF}" type="datetimeFigureOut">
              <a:rPr lang="zh-TW" altLang="en-US" smtClean="0"/>
              <a:t>2022/12/12</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DD15B0-C403-4798-B82E-3F57BEC3A9D8}" type="slidenum">
              <a:rPr lang="zh-TW" altLang="en-US" smtClean="0"/>
              <a:t>‹#›</a:t>
            </a:fld>
            <a:endParaRPr lang="zh-TW" altLang="en-US"/>
          </a:p>
        </p:txBody>
      </p:sp>
    </p:spTree>
    <p:extLst>
      <p:ext uri="{BB962C8B-B14F-4D97-AF65-F5344CB8AC3E}">
        <p14:creationId xmlns:p14="http://schemas.microsoft.com/office/powerpoint/2010/main" val="2346416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nvestopedia.com/terms/r/randomwalktheory.asp"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investopedia.com/terms/e/efficientmarkethypothesis.asp"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People often lose money in the stock market, so they are eager to predict future trends to avoid investment losses and make money. Therefore, it is very important to be able to accurately simulate the future stock market.</a:t>
            </a:r>
            <a:endParaRPr lang="zh-TW" altLang="en-US" dirty="0"/>
          </a:p>
        </p:txBody>
      </p:sp>
      <p:sp>
        <p:nvSpPr>
          <p:cNvPr id="4" name="投影片編號版面配置區 3"/>
          <p:cNvSpPr>
            <a:spLocks noGrp="1"/>
          </p:cNvSpPr>
          <p:nvPr>
            <p:ph type="sldNum" sz="quarter" idx="10"/>
          </p:nvPr>
        </p:nvSpPr>
        <p:spPr/>
        <p:txBody>
          <a:bodyPr/>
          <a:lstStyle/>
          <a:p>
            <a:fld id="{9BDD15B0-C403-4798-B82E-3F57BEC3A9D8}" type="slidenum">
              <a:rPr lang="zh-TW" altLang="en-US" smtClean="0"/>
              <a:t>3</a:t>
            </a:fld>
            <a:endParaRPr lang="zh-TW" altLang="en-US"/>
          </a:p>
        </p:txBody>
      </p:sp>
    </p:spTree>
    <p:extLst>
      <p:ext uri="{BB962C8B-B14F-4D97-AF65-F5344CB8AC3E}">
        <p14:creationId xmlns:p14="http://schemas.microsoft.com/office/powerpoint/2010/main" val="317691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DD15B0-C403-4798-B82E-3F57BEC3A9D8}" type="slidenum">
              <a:rPr lang="zh-TW" altLang="en-US" smtClean="0"/>
              <a:t>13</a:t>
            </a:fld>
            <a:endParaRPr lang="zh-TW" altLang="en-US"/>
          </a:p>
        </p:txBody>
      </p:sp>
    </p:spTree>
    <p:extLst>
      <p:ext uri="{BB962C8B-B14F-4D97-AF65-F5344CB8AC3E}">
        <p14:creationId xmlns:p14="http://schemas.microsoft.com/office/powerpoint/2010/main" val="3682935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Simulation parameters:</a:t>
            </a:r>
          </a:p>
          <a:p>
            <a:pPr marL="228600" indent="-228600">
              <a:buAutoNum type="arabicPeriod"/>
            </a:pPr>
            <a:r>
              <a:rPr kumimoji="1" lang="en-US" altLang="zh-TW" dirty="0"/>
              <a:t>Initial price: 3934.38</a:t>
            </a:r>
          </a:p>
          <a:p>
            <a:pPr marL="228600" indent="-228600">
              <a:buAutoNum type="arabicPeriod"/>
            </a:pPr>
            <a:r>
              <a:rPr kumimoji="1" lang="en-US" altLang="zh-TW" dirty="0"/>
              <a:t>Random sampling: 1000000 times</a:t>
            </a:r>
          </a:p>
          <a:p>
            <a:pPr marL="228600" indent="-228600">
              <a:buAutoNum type="arabicPeriod"/>
            </a:pPr>
            <a:r>
              <a:rPr kumimoji="1" lang="en-US" altLang="zh-TW" dirty="0"/>
              <a:t>Repeat it for 50times</a:t>
            </a:r>
            <a:endParaRPr kumimoji="1" lang="zh-TW" altLang="en-US" dirty="0"/>
          </a:p>
        </p:txBody>
      </p:sp>
      <p:sp>
        <p:nvSpPr>
          <p:cNvPr id="4" name="投影片編號版面配置區 3"/>
          <p:cNvSpPr>
            <a:spLocks noGrp="1"/>
          </p:cNvSpPr>
          <p:nvPr>
            <p:ph type="sldNum" sz="quarter" idx="5"/>
          </p:nvPr>
        </p:nvSpPr>
        <p:spPr/>
        <p:txBody>
          <a:bodyPr/>
          <a:lstStyle/>
          <a:p>
            <a:fld id="{9BDD15B0-C403-4798-B82E-3F57BEC3A9D8}" type="slidenum">
              <a:rPr lang="zh-TW" altLang="en-US" smtClean="0"/>
              <a:t>14</a:t>
            </a:fld>
            <a:endParaRPr lang="zh-TW" altLang="en-US"/>
          </a:p>
        </p:txBody>
      </p:sp>
    </p:spTree>
    <p:extLst>
      <p:ext uri="{BB962C8B-B14F-4D97-AF65-F5344CB8AC3E}">
        <p14:creationId xmlns:p14="http://schemas.microsoft.com/office/powerpoint/2010/main" val="275520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Simulation parameters:</a:t>
            </a:r>
          </a:p>
          <a:p>
            <a:pPr marL="228600" indent="-228600">
              <a:buAutoNum type="arabicPeriod"/>
            </a:pPr>
            <a:r>
              <a:rPr kumimoji="1" lang="en-US" altLang="zh-TW" dirty="0"/>
              <a:t>Initial price: 3934.38</a:t>
            </a:r>
          </a:p>
          <a:p>
            <a:pPr marL="228600" indent="-228600">
              <a:buAutoNum type="arabicPeriod"/>
            </a:pPr>
            <a:r>
              <a:rPr kumimoji="1" lang="en-US" altLang="zh-TW" dirty="0"/>
              <a:t>Random sampling: 1000000 times</a:t>
            </a:r>
            <a:endParaRPr kumimoji="1" lang="zh-TW" altLang="en-US" dirty="0"/>
          </a:p>
          <a:p>
            <a:endParaRPr kumimoji="1" lang="zh-TW" altLang="en-US" dirty="0"/>
          </a:p>
        </p:txBody>
      </p:sp>
      <p:sp>
        <p:nvSpPr>
          <p:cNvPr id="4" name="投影片編號版面配置區 3"/>
          <p:cNvSpPr>
            <a:spLocks noGrp="1"/>
          </p:cNvSpPr>
          <p:nvPr>
            <p:ph type="sldNum" sz="quarter" idx="5"/>
          </p:nvPr>
        </p:nvSpPr>
        <p:spPr/>
        <p:txBody>
          <a:bodyPr/>
          <a:lstStyle/>
          <a:p>
            <a:fld id="{9BDD15B0-C403-4798-B82E-3F57BEC3A9D8}" type="slidenum">
              <a:rPr lang="zh-TW" altLang="en-US" smtClean="0"/>
              <a:t>15</a:t>
            </a:fld>
            <a:endParaRPr lang="zh-TW" altLang="en-US"/>
          </a:p>
        </p:txBody>
      </p:sp>
    </p:spTree>
    <p:extLst>
      <p:ext uri="{BB962C8B-B14F-4D97-AF65-F5344CB8AC3E}">
        <p14:creationId xmlns:p14="http://schemas.microsoft.com/office/powerpoint/2010/main" val="1384032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Two methods share "same" characteristic</a:t>
            </a:r>
          </a:p>
          <a:p>
            <a:r>
              <a:rPr kumimoji="1" lang="en-US" altLang="zh-TW" dirty="0"/>
              <a:t>1. Around 2023-2024, there's a rapid rise.</a:t>
            </a:r>
          </a:p>
          <a:p>
            <a:r>
              <a:rPr kumimoji="1" lang="en-US" altLang="zh-TW" dirty="0"/>
              <a:t>2. Price goes up between 2024~2026.</a:t>
            </a:r>
          </a:p>
          <a:p>
            <a:r>
              <a:rPr kumimoji="1" lang="en-US" altLang="zh-TW" dirty="0"/>
              <a:t>3. At 2026-2027, there's a rapid rise again.</a:t>
            </a:r>
            <a:endParaRPr kumimoji="1" lang="zh-TW" altLang="en-US" dirty="0"/>
          </a:p>
        </p:txBody>
      </p:sp>
      <p:sp>
        <p:nvSpPr>
          <p:cNvPr id="4" name="投影片編號版面配置區 3"/>
          <p:cNvSpPr>
            <a:spLocks noGrp="1"/>
          </p:cNvSpPr>
          <p:nvPr>
            <p:ph type="sldNum" sz="quarter" idx="5"/>
          </p:nvPr>
        </p:nvSpPr>
        <p:spPr/>
        <p:txBody>
          <a:bodyPr/>
          <a:lstStyle/>
          <a:p>
            <a:fld id="{9BDD15B0-C403-4798-B82E-3F57BEC3A9D8}" type="slidenum">
              <a:rPr lang="zh-TW" altLang="en-US" smtClean="0"/>
              <a:t>17</a:t>
            </a:fld>
            <a:endParaRPr lang="zh-TW" altLang="en-US"/>
          </a:p>
        </p:txBody>
      </p:sp>
    </p:spTree>
    <p:extLst>
      <p:ext uri="{BB962C8B-B14F-4D97-AF65-F5344CB8AC3E}">
        <p14:creationId xmlns:p14="http://schemas.microsoft.com/office/powerpoint/2010/main" val="2790195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DD15B0-C403-4798-B82E-3F57BEC3A9D8}" type="slidenum">
              <a:rPr lang="zh-TW" altLang="en-US" smtClean="0"/>
              <a:t>19</a:t>
            </a:fld>
            <a:endParaRPr lang="zh-TW" altLang="en-US"/>
          </a:p>
        </p:txBody>
      </p:sp>
    </p:spTree>
    <p:extLst>
      <p:ext uri="{BB962C8B-B14F-4D97-AF65-F5344CB8AC3E}">
        <p14:creationId xmlns:p14="http://schemas.microsoft.com/office/powerpoint/2010/main" val="1774412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9BDD15B0-C403-4798-B82E-3F57BEC3A9D8}" type="slidenum">
              <a:rPr lang="zh-TW" altLang="en-US" smtClean="0"/>
              <a:t>21</a:t>
            </a:fld>
            <a:endParaRPr lang="zh-TW" altLang="en-US"/>
          </a:p>
        </p:txBody>
      </p:sp>
    </p:spTree>
    <p:extLst>
      <p:ext uri="{BB962C8B-B14F-4D97-AF65-F5344CB8AC3E}">
        <p14:creationId xmlns:p14="http://schemas.microsoft.com/office/powerpoint/2010/main" val="3451581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a:solidFill>
                  <a:srgbClr val="0070C0"/>
                </a:solidFill>
                <a:latin typeface="+mn-lt"/>
              </a:rPr>
              <a:t>There are lots of Examples of Monte Carlo Simulation Prediction of Stock Prices  .</a:t>
            </a:r>
            <a:r>
              <a:rPr lang="en-US" altLang="zh-TW" dirty="0"/>
              <a:t> The Monte Carlo method is used to predict the future stock prices of companies such as Starbucks, Disney, and Nokia.</a:t>
            </a:r>
            <a:br>
              <a:rPr lang="en-US" altLang="zh-TW" dirty="0"/>
            </a:br>
            <a:r>
              <a:rPr lang="en-US" altLang="zh-TW" dirty="0"/>
              <a:t> This shows that it has very practical commercial application value</a:t>
            </a:r>
            <a:endParaRPr lang="en-US" altLang="zh-TW" sz="1200" b="1" dirty="0">
              <a:solidFill>
                <a:srgbClr val="0070C0"/>
              </a:solidFill>
              <a:latin typeface="+mn-lt"/>
            </a:endParaRPr>
          </a:p>
          <a:p>
            <a:endParaRPr lang="zh-TW" altLang="en-US" dirty="0"/>
          </a:p>
        </p:txBody>
      </p:sp>
      <p:sp>
        <p:nvSpPr>
          <p:cNvPr id="4" name="投影片編號版面配置區 3"/>
          <p:cNvSpPr>
            <a:spLocks noGrp="1"/>
          </p:cNvSpPr>
          <p:nvPr>
            <p:ph type="sldNum" sz="quarter" idx="10"/>
          </p:nvPr>
        </p:nvSpPr>
        <p:spPr/>
        <p:txBody>
          <a:bodyPr/>
          <a:lstStyle/>
          <a:p>
            <a:fld id="{9BDD15B0-C403-4798-B82E-3F57BEC3A9D8}" type="slidenum">
              <a:rPr lang="zh-TW" altLang="en-US" smtClean="0"/>
              <a:t>4</a:t>
            </a:fld>
            <a:endParaRPr lang="zh-TW" altLang="en-US"/>
          </a:p>
        </p:txBody>
      </p:sp>
    </p:spTree>
    <p:extLst>
      <p:ext uri="{BB962C8B-B14F-4D97-AF65-F5344CB8AC3E}">
        <p14:creationId xmlns:p14="http://schemas.microsoft.com/office/powerpoint/2010/main" val="1867572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dirty="0">
                <a:solidFill>
                  <a:srgbClr val="0070C0"/>
                </a:solidFill>
                <a:latin typeface="+mn-lt"/>
                <a:cs typeface="Times New Roman" pitchFamily="18" charset="0"/>
              </a:rPr>
              <a:t>The Goal of this Project is to </a:t>
            </a:r>
            <a:r>
              <a:rPr lang="en-US" altLang="zh-TW" sz="1200" b="1" dirty="0">
                <a:solidFill>
                  <a:schemeClr val="accent2"/>
                </a:solidFill>
              </a:rPr>
              <a:t>Predict the S&amp;P 500 Price For the Next Few Years. </a:t>
            </a:r>
            <a:r>
              <a:rPr lang="en-US" altLang="zh-TW" sz="1200" b="0" i="0" kern="1200" dirty="0">
                <a:solidFill>
                  <a:schemeClr val="tx1"/>
                </a:solidFill>
                <a:effectLst/>
                <a:latin typeface="+mn-lt"/>
                <a:ea typeface="+mn-ea"/>
                <a:cs typeface="+mn-cs"/>
              </a:rPr>
              <a:t>The S&amp;P 500 is a stock market index that is viewed as a measure of how well the stock market is performing overall. It includes around 500 of the largest U.S. companies.</a:t>
            </a:r>
            <a:endParaRPr lang="zh-TW" altLang="en-US" sz="1200" b="1" dirty="0">
              <a:solidFill>
                <a:schemeClr val="accent2"/>
              </a:solidFill>
            </a:endParaRPr>
          </a:p>
          <a:p>
            <a:endParaRPr lang="zh-TW" altLang="en-US" dirty="0"/>
          </a:p>
        </p:txBody>
      </p:sp>
      <p:sp>
        <p:nvSpPr>
          <p:cNvPr id="4" name="投影片編號版面配置區 3"/>
          <p:cNvSpPr>
            <a:spLocks noGrp="1"/>
          </p:cNvSpPr>
          <p:nvPr>
            <p:ph type="sldNum" sz="quarter" idx="10"/>
          </p:nvPr>
        </p:nvSpPr>
        <p:spPr/>
        <p:txBody>
          <a:bodyPr/>
          <a:lstStyle/>
          <a:p>
            <a:fld id="{9BDD15B0-C403-4798-B82E-3F57BEC3A9D8}" type="slidenum">
              <a:rPr lang="zh-TW" altLang="en-US" smtClean="0"/>
              <a:t>5</a:t>
            </a:fld>
            <a:endParaRPr lang="zh-TW" altLang="en-US"/>
          </a:p>
        </p:txBody>
      </p:sp>
    </p:spTree>
    <p:extLst>
      <p:ext uri="{BB962C8B-B14F-4D97-AF65-F5344CB8AC3E}">
        <p14:creationId xmlns:p14="http://schemas.microsoft.com/office/powerpoint/2010/main" val="3285985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We use the price changes of S&amp;P500 in the past ten years to first calculate the financial parameters, and use the price of this file </a:t>
            </a:r>
            <a:r>
              <a:rPr lang="en-US" altLang="zh-TW" dirty="0" err="1"/>
              <a:t>etf</a:t>
            </a:r>
            <a:r>
              <a:rPr lang="en-US" altLang="zh-TW" dirty="0"/>
              <a:t> on 2022/12/09 as the starting price to start simulating the price in the next five years, using Monte Carlo and Brownian motion simulation Two ways to simulate</a:t>
            </a:r>
            <a:endParaRPr lang="zh-TW" altLang="en-US" dirty="0"/>
          </a:p>
        </p:txBody>
      </p:sp>
      <p:sp>
        <p:nvSpPr>
          <p:cNvPr id="4" name="投影片編號版面配置區 3"/>
          <p:cNvSpPr>
            <a:spLocks noGrp="1"/>
          </p:cNvSpPr>
          <p:nvPr>
            <p:ph type="sldNum" sz="quarter" idx="10"/>
          </p:nvPr>
        </p:nvSpPr>
        <p:spPr/>
        <p:txBody>
          <a:bodyPr/>
          <a:lstStyle/>
          <a:p>
            <a:fld id="{9BDD15B0-C403-4798-B82E-3F57BEC3A9D8}" type="slidenum">
              <a:rPr lang="zh-TW" altLang="en-US" smtClean="0"/>
              <a:t>6</a:t>
            </a:fld>
            <a:endParaRPr lang="zh-TW" altLang="en-US"/>
          </a:p>
        </p:txBody>
      </p:sp>
    </p:spTree>
    <p:extLst>
      <p:ext uri="{BB962C8B-B14F-4D97-AF65-F5344CB8AC3E}">
        <p14:creationId xmlns:p14="http://schemas.microsoft.com/office/powerpoint/2010/main" val="1876140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Our</a:t>
            </a:r>
            <a:r>
              <a:rPr lang="en-US" altLang="zh-TW" baseline="0" dirty="0"/>
              <a:t> project </a:t>
            </a:r>
            <a:r>
              <a:rPr lang="en-US" altLang="zh-TW" dirty="0"/>
              <a:t>investigates the statistics of market volatility by obtaining and </a:t>
            </a:r>
            <a:r>
              <a:rPr lang="en-US" altLang="zh-TW" dirty="0" err="1"/>
              <a:t>analysing</a:t>
            </a:r>
            <a:r>
              <a:rPr lang="en-US" altLang="zh-TW" dirty="0"/>
              <a:t> data sources from financial websites using Python programming language. </a:t>
            </a:r>
            <a:endParaRPr lang="zh-TW" altLang="en-US" dirty="0"/>
          </a:p>
        </p:txBody>
      </p:sp>
      <p:sp>
        <p:nvSpPr>
          <p:cNvPr id="4" name="投影片編號版面配置區 3"/>
          <p:cNvSpPr>
            <a:spLocks noGrp="1"/>
          </p:cNvSpPr>
          <p:nvPr>
            <p:ph type="sldNum" sz="quarter" idx="10"/>
          </p:nvPr>
        </p:nvSpPr>
        <p:spPr/>
        <p:txBody>
          <a:bodyPr/>
          <a:lstStyle/>
          <a:p>
            <a:fld id="{9BDD15B0-C403-4798-B82E-3F57BEC3A9D8}" type="slidenum">
              <a:rPr lang="zh-TW" altLang="en-US" smtClean="0"/>
              <a:t>7</a:t>
            </a:fld>
            <a:endParaRPr lang="zh-TW" altLang="en-US"/>
          </a:p>
        </p:txBody>
      </p:sp>
    </p:spTree>
    <p:extLst>
      <p:ext uri="{BB962C8B-B14F-4D97-AF65-F5344CB8AC3E}">
        <p14:creationId xmlns:p14="http://schemas.microsoft.com/office/powerpoint/2010/main" val="2072351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All data comes from this website:</a:t>
            </a:r>
          </a:p>
          <a:p>
            <a:r>
              <a:rPr kumimoji="1" lang="en-US" altLang="zh-TW" dirty="0"/>
              <a:t>https://</a:t>
            </a:r>
            <a:r>
              <a:rPr kumimoji="1" lang="en-US" altLang="zh-TW" dirty="0" err="1"/>
              <a:t>www.investing.com</a:t>
            </a:r>
            <a:r>
              <a:rPr kumimoji="1" lang="en-US" altLang="zh-TW" dirty="0"/>
              <a:t>/indices/us-spx-500-historical-data</a:t>
            </a:r>
          </a:p>
          <a:p>
            <a:endParaRPr kumimoji="1" lang="en-US" altLang="zh-TW" dirty="0"/>
          </a:p>
          <a:p>
            <a:r>
              <a:rPr kumimoji="1" lang="en-US" altLang="zh-TW" dirty="0"/>
              <a:t>In stock price simulation, we focus on two important constant: µ and </a:t>
            </a:r>
            <a:r>
              <a:rPr lang="el-GR" altLang="zh-TW" sz="1200" dirty="0"/>
              <a:t>σ</a:t>
            </a:r>
            <a:endParaRPr kumimoji="1" lang="en-US" altLang="zh-TW" dirty="0"/>
          </a:p>
          <a:p>
            <a:r>
              <a:rPr kumimoji="1" lang="en-US" altLang="zh-TW" dirty="0"/>
              <a:t>µ is drift, which represents the expected daily return</a:t>
            </a:r>
          </a:p>
          <a:p>
            <a:r>
              <a:rPr lang="el-GR" altLang="zh-TW" sz="1200" dirty="0"/>
              <a:t>σ</a:t>
            </a:r>
            <a:r>
              <a:rPr lang="en-US" altLang="zh-TW" sz="1200" dirty="0"/>
              <a:t> is shock, which represents the daily price change</a:t>
            </a:r>
            <a:endParaRPr kumimoji="1" lang="en-US" altLang="zh-TW" dirty="0"/>
          </a:p>
        </p:txBody>
      </p:sp>
      <p:sp>
        <p:nvSpPr>
          <p:cNvPr id="4" name="投影片編號版面配置區 3"/>
          <p:cNvSpPr>
            <a:spLocks noGrp="1"/>
          </p:cNvSpPr>
          <p:nvPr>
            <p:ph type="sldNum" sz="quarter" idx="5"/>
          </p:nvPr>
        </p:nvSpPr>
        <p:spPr/>
        <p:txBody>
          <a:bodyPr/>
          <a:lstStyle/>
          <a:p>
            <a:fld id="{9BDD15B0-C403-4798-B82E-3F57BEC3A9D8}" type="slidenum">
              <a:rPr lang="zh-TW" altLang="en-US" smtClean="0"/>
              <a:t>8</a:t>
            </a:fld>
            <a:endParaRPr lang="zh-TW" altLang="en-US"/>
          </a:p>
        </p:txBody>
      </p:sp>
    </p:spTree>
    <p:extLst>
      <p:ext uri="{BB962C8B-B14F-4D97-AF65-F5344CB8AC3E}">
        <p14:creationId xmlns:p14="http://schemas.microsoft.com/office/powerpoint/2010/main" val="1242921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i="0" kern="1200" dirty="0">
                <a:solidFill>
                  <a:schemeClr val="tx1"/>
                </a:solidFill>
                <a:effectLst/>
                <a:latin typeface="+mn-lt"/>
                <a:ea typeface="+mn-ea"/>
                <a:cs typeface="+mn-cs"/>
              </a:rPr>
              <a:t>1. Specify a Model (e.g. GBM)</a:t>
            </a:r>
          </a:p>
          <a:p>
            <a:r>
              <a:rPr lang="en-US" altLang="zh-TW" sz="1200" b="0" i="0" kern="1200" dirty="0">
                <a:solidFill>
                  <a:schemeClr val="tx1"/>
                </a:solidFill>
                <a:effectLst/>
                <a:latin typeface="+mn-lt"/>
                <a:ea typeface="+mn-ea"/>
                <a:cs typeface="+mn-cs"/>
              </a:rPr>
              <a:t>we will use the geometric Brownian motion (GBM), which is technically a Markov process. This means the stock price follows a </a:t>
            </a:r>
            <a:r>
              <a:rPr lang="en-US" altLang="zh-TW" sz="1200" b="0" i="0" u="sng" kern="1200" dirty="0">
                <a:solidFill>
                  <a:schemeClr val="tx1"/>
                </a:solidFill>
                <a:effectLst/>
                <a:latin typeface="+mn-lt"/>
                <a:ea typeface="+mn-ea"/>
                <a:cs typeface="+mn-cs"/>
                <a:hlinkClick r:id="rId3"/>
              </a:rPr>
              <a:t>random walk</a:t>
            </a:r>
            <a:r>
              <a:rPr lang="en-US" altLang="zh-TW" sz="1200" b="0" i="0" kern="1200" dirty="0">
                <a:solidFill>
                  <a:schemeClr val="tx1"/>
                </a:solidFill>
                <a:effectLst/>
                <a:latin typeface="+mn-lt"/>
                <a:ea typeface="+mn-ea"/>
                <a:cs typeface="+mn-cs"/>
              </a:rPr>
              <a:t> and is consistent with (at the very least) the weak form of the </a:t>
            </a:r>
            <a:r>
              <a:rPr lang="en-US" altLang="zh-TW" sz="1200" b="0" i="0" u="sng" kern="1200" dirty="0">
                <a:solidFill>
                  <a:schemeClr val="tx1"/>
                </a:solidFill>
                <a:effectLst/>
                <a:latin typeface="+mn-lt"/>
                <a:ea typeface="+mn-ea"/>
                <a:cs typeface="+mn-cs"/>
                <a:hlinkClick r:id="rId4"/>
              </a:rPr>
              <a:t>efficient market hypothesis</a:t>
            </a:r>
            <a:r>
              <a:rPr lang="en-US" altLang="zh-TW" sz="1200" b="0" i="0" kern="1200" dirty="0">
                <a:solidFill>
                  <a:schemeClr val="tx1"/>
                </a:solidFill>
                <a:effectLst/>
                <a:latin typeface="+mn-lt"/>
                <a:ea typeface="+mn-ea"/>
                <a:cs typeface="+mn-cs"/>
              </a:rPr>
              <a:t> (EMH)—past price information is already incorporated, and the next price movement is "conditionally independent" of past price movements.</a:t>
            </a:r>
          </a:p>
          <a:p>
            <a:r>
              <a:rPr lang="en-US" altLang="zh-TW" sz="1200" b="0" i="0" kern="1200" dirty="0">
                <a:solidFill>
                  <a:schemeClr val="tx1"/>
                </a:solidFill>
                <a:effectLst/>
                <a:latin typeface="+mn-lt"/>
                <a:ea typeface="+mn-ea"/>
                <a:cs typeface="+mn-cs"/>
              </a:rPr>
              <a:t>The formula for GBM is found below:</a:t>
            </a:r>
            <a:br>
              <a:rPr lang="en-US" altLang="zh-TW" sz="1200" b="0" i="0" kern="1200" dirty="0">
                <a:solidFill>
                  <a:schemeClr val="tx1"/>
                </a:solidFill>
                <a:effectLst/>
                <a:latin typeface="+mn-lt"/>
                <a:ea typeface="+mn-ea"/>
                <a:cs typeface="+mn-cs"/>
              </a:rPr>
            </a:br>
            <a:r>
              <a:rPr lang="en-US" altLang="zh-TW" sz="1200" b="0" i="0" kern="1200" dirty="0">
                <a:solidFill>
                  <a:schemeClr val="tx1"/>
                </a:solidFill>
                <a:effectLst/>
                <a:latin typeface="+mn-lt"/>
                <a:ea typeface="+mn-ea"/>
                <a:cs typeface="+mn-cs"/>
              </a:rPr>
              <a:t>Δ</a:t>
            </a:r>
            <a:r>
              <a:rPr lang="en-US" altLang="zh-TW" sz="1200" b="0" i="1" kern="1200" dirty="0">
                <a:solidFill>
                  <a:schemeClr val="tx1"/>
                </a:solidFill>
                <a:effectLst/>
                <a:latin typeface="+mn-lt"/>
                <a:ea typeface="+mn-ea"/>
                <a:cs typeface="+mn-cs"/>
              </a:rPr>
              <a:t>S</a:t>
            </a:r>
            <a:r>
              <a:rPr lang="en-US" altLang="zh-TW" sz="1200" b="0" i="0" kern="1200" dirty="0">
                <a:solidFill>
                  <a:schemeClr val="tx1"/>
                </a:solidFill>
                <a:effectLst/>
                <a:latin typeface="+mn-lt"/>
                <a:ea typeface="+mn-ea"/>
                <a:cs typeface="+mn-cs"/>
              </a:rPr>
              <a:t>​ = </a:t>
            </a:r>
            <a:r>
              <a:rPr lang="en-US" altLang="zh-TW" sz="1200" b="0" i="1" kern="1200" dirty="0" err="1">
                <a:solidFill>
                  <a:schemeClr val="tx1"/>
                </a:solidFill>
                <a:effectLst/>
                <a:latin typeface="+mn-lt"/>
                <a:ea typeface="+mn-ea"/>
                <a:cs typeface="+mn-cs"/>
              </a:rPr>
              <a:t>μ</a:t>
            </a:r>
            <a:r>
              <a:rPr lang="en-US" altLang="zh-TW" sz="1200" b="0" i="0" kern="1200" dirty="0" err="1">
                <a:solidFill>
                  <a:schemeClr val="tx1"/>
                </a:solidFill>
                <a:effectLst/>
                <a:latin typeface="+mn-lt"/>
                <a:ea typeface="+mn-ea"/>
                <a:cs typeface="+mn-cs"/>
              </a:rPr>
              <a:t>Δ</a:t>
            </a:r>
            <a:r>
              <a:rPr lang="en-US" altLang="zh-TW" sz="1200" b="0" i="1" kern="1200" dirty="0" err="1">
                <a:solidFill>
                  <a:schemeClr val="tx1"/>
                </a:solidFill>
                <a:effectLst/>
                <a:latin typeface="+mn-lt"/>
                <a:ea typeface="+mn-ea"/>
                <a:cs typeface="+mn-cs"/>
              </a:rPr>
              <a:t>t</a:t>
            </a:r>
            <a:r>
              <a:rPr lang="en-US" altLang="zh-TW" sz="1200" b="0" i="0" kern="1200" dirty="0">
                <a:solidFill>
                  <a:schemeClr val="tx1"/>
                </a:solidFill>
                <a:effectLst/>
                <a:latin typeface="+mn-lt"/>
                <a:ea typeface="+mn-ea"/>
                <a:cs typeface="+mn-cs"/>
              </a:rPr>
              <a:t> + </a:t>
            </a:r>
            <a:r>
              <a:rPr lang="en-US" altLang="zh-TW" sz="1200" b="0" i="1" kern="1200" dirty="0" err="1">
                <a:solidFill>
                  <a:schemeClr val="tx1"/>
                </a:solidFill>
                <a:effectLst/>
                <a:latin typeface="+mn-lt"/>
                <a:ea typeface="+mn-ea"/>
                <a:cs typeface="+mn-cs"/>
              </a:rPr>
              <a:t>σϵ</a:t>
            </a:r>
            <a:r>
              <a:rPr lang="en-US" altLang="zh-TW" sz="1200" b="0" i="0" kern="1200" dirty="0" err="1">
                <a:solidFill>
                  <a:schemeClr val="tx1"/>
                </a:solidFill>
                <a:effectLst/>
                <a:latin typeface="+mn-lt"/>
                <a:ea typeface="+mn-ea"/>
                <a:cs typeface="+mn-cs"/>
              </a:rPr>
              <a:t>Δ</a:t>
            </a:r>
            <a:r>
              <a:rPr lang="en-US" altLang="zh-TW" sz="1200" b="0" i="1" kern="1200" dirty="0" err="1">
                <a:solidFill>
                  <a:schemeClr val="tx1"/>
                </a:solidFill>
                <a:effectLst/>
                <a:latin typeface="+mn-lt"/>
                <a:ea typeface="+mn-ea"/>
                <a:cs typeface="+mn-cs"/>
              </a:rPr>
              <a:t>t</a:t>
            </a:r>
            <a:r>
              <a:rPr lang="en-US" altLang="zh-TW" sz="1200" b="0" i="1" kern="1200" dirty="0">
                <a:solidFill>
                  <a:schemeClr val="tx1"/>
                </a:solidFill>
                <a:effectLst/>
                <a:latin typeface="+mn-lt"/>
                <a:ea typeface="+mn-ea"/>
                <a:cs typeface="+mn-cs"/>
              </a:rPr>
              <a:t> </a:t>
            </a:r>
            <a:br>
              <a:rPr lang="en-US" altLang="zh-TW" sz="1200" b="0" i="1" kern="1200" dirty="0">
                <a:solidFill>
                  <a:schemeClr val="tx1"/>
                </a:solidFill>
                <a:effectLst/>
                <a:latin typeface="+mn-lt"/>
                <a:ea typeface="+mn-ea"/>
                <a:cs typeface="+mn-cs"/>
              </a:rPr>
            </a:br>
            <a:r>
              <a:rPr lang="en-US" altLang="zh-TW" sz="1200" b="0" i="1"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a:t>
            </a:r>
            <a:r>
              <a:rPr lang="en-US" altLang="zh-TW" sz="1200" b="1" i="0" kern="1200" dirty="0">
                <a:solidFill>
                  <a:schemeClr val="tx1"/>
                </a:solidFill>
                <a:effectLst/>
                <a:latin typeface="+mn-lt"/>
                <a:ea typeface="+mn-ea"/>
                <a:cs typeface="+mn-cs"/>
              </a:rPr>
              <a:t>where: </a:t>
            </a:r>
            <a:r>
              <a:rPr lang="en-US" altLang="zh-TW" sz="1200" b="0" i="1" kern="1200" dirty="0">
                <a:solidFill>
                  <a:schemeClr val="tx1"/>
                </a:solidFill>
                <a:effectLst/>
                <a:latin typeface="+mn-lt"/>
                <a:ea typeface="+mn-ea"/>
                <a:cs typeface="+mn-cs"/>
              </a:rPr>
              <a:t>S</a:t>
            </a:r>
            <a:r>
              <a:rPr lang="en-US" altLang="zh-TW" sz="1200" b="0" i="0" kern="1200" dirty="0">
                <a:solidFill>
                  <a:schemeClr val="tx1"/>
                </a:solidFill>
                <a:effectLst/>
                <a:latin typeface="+mn-lt"/>
                <a:ea typeface="+mn-ea"/>
                <a:cs typeface="+mn-cs"/>
              </a:rPr>
              <a:t>=the stock price  Δ</a:t>
            </a:r>
            <a:r>
              <a:rPr lang="en-US" altLang="zh-TW" sz="1200" b="0" i="1" kern="1200" dirty="0">
                <a:solidFill>
                  <a:schemeClr val="tx1"/>
                </a:solidFill>
                <a:effectLst/>
                <a:latin typeface="+mn-lt"/>
                <a:ea typeface="+mn-ea"/>
                <a:cs typeface="+mn-cs"/>
              </a:rPr>
              <a:t>S</a:t>
            </a:r>
            <a:r>
              <a:rPr lang="en-US" altLang="zh-TW" sz="1200" b="0" i="0" kern="1200" dirty="0">
                <a:solidFill>
                  <a:schemeClr val="tx1"/>
                </a:solidFill>
                <a:effectLst/>
                <a:latin typeface="+mn-lt"/>
                <a:ea typeface="+mn-ea"/>
                <a:cs typeface="+mn-cs"/>
              </a:rPr>
              <a:t>=the change in stock price </a:t>
            </a:r>
            <a:r>
              <a:rPr lang="en-US" altLang="zh-TW" sz="1200" b="0" i="1" kern="1200" dirty="0">
                <a:solidFill>
                  <a:schemeClr val="tx1"/>
                </a:solidFill>
                <a:effectLst/>
                <a:latin typeface="+mn-lt"/>
                <a:ea typeface="+mn-ea"/>
                <a:cs typeface="+mn-cs"/>
              </a:rPr>
              <a:t>μ</a:t>
            </a:r>
            <a:r>
              <a:rPr lang="en-US" altLang="zh-TW" sz="1200" b="0" i="0" kern="1200" dirty="0">
                <a:solidFill>
                  <a:schemeClr val="tx1"/>
                </a:solidFill>
                <a:effectLst/>
                <a:latin typeface="+mn-lt"/>
                <a:ea typeface="+mn-ea"/>
                <a:cs typeface="+mn-cs"/>
              </a:rPr>
              <a:t>=the expected return </a:t>
            </a:r>
            <a:r>
              <a:rPr lang="en-US" altLang="zh-TW" sz="1200" b="0" i="1" kern="1200" dirty="0">
                <a:solidFill>
                  <a:schemeClr val="tx1"/>
                </a:solidFill>
                <a:effectLst/>
                <a:latin typeface="+mn-lt"/>
                <a:ea typeface="+mn-ea"/>
                <a:cs typeface="+mn-cs"/>
              </a:rPr>
              <a:t>σ</a:t>
            </a:r>
            <a:r>
              <a:rPr lang="en-US" altLang="zh-TW" sz="1200" b="0" i="0" kern="1200" dirty="0">
                <a:solidFill>
                  <a:schemeClr val="tx1"/>
                </a:solidFill>
                <a:effectLst/>
                <a:latin typeface="+mn-lt"/>
                <a:ea typeface="+mn-ea"/>
                <a:cs typeface="+mn-cs"/>
              </a:rPr>
              <a:t>=the standard deviation of returns </a:t>
            </a:r>
            <a:r>
              <a:rPr lang="en-US" altLang="zh-TW" sz="1200" b="0" i="1" kern="1200" dirty="0">
                <a:solidFill>
                  <a:schemeClr val="tx1"/>
                </a:solidFill>
                <a:effectLst/>
                <a:latin typeface="+mn-lt"/>
                <a:ea typeface="+mn-ea"/>
                <a:cs typeface="+mn-cs"/>
              </a:rPr>
              <a:t>ϵ</a:t>
            </a:r>
            <a:r>
              <a:rPr lang="en-US" altLang="zh-TW" sz="1200" b="0" i="0" kern="1200" dirty="0">
                <a:solidFill>
                  <a:schemeClr val="tx1"/>
                </a:solidFill>
                <a:effectLst/>
                <a:latin typeface="+mn-lt"/>
                <a:ea typeface="+mn-ea"/>
                <a:cs typeface="+mn-cs"/>
              </a:rPr>
              <a:t>=the random variable </a:t>
            </a:r>
            <a:r>
              <a:rPr lang="en-US" altLang="zh-TW" sz="1200" b="0" i="0" kern="1200" dirty="0" err="1">
                <a:solidFill>
                  <a:schemeClr val="tx1"/>
                </a:solidFill>
                <a:effectLst/>
                <a:latin typeface="+mn-lt"/>
                <a:ea typeface="+mn-ea"/>
                <a:cs typeface="+mn-cs"/>
              </a:rPr>
              <a:t>Δ</a:t>
            </a:r>
            <a:r>
              <a:rPr lang="en-US" altLang="zh-TW" sz="1200" b="0" i="1" kern="1200" dirty="0" err="1">
                <a:solidFill>
                  <a:schemeClr val="tx1"/>
                </a:solidFill>
                <a:effectLst/>
                <a:latin typeface="+mn-lt"/>
                <a:ea typeface="+mn-ea"/>
                <a:cs typeface="+mn-cs"/>
              </a:rPr>
              <a:t>t</a:t>
            </a:r>
            <a:r>
              <a:rPr lang="en-US" altLang="zh-TW" sz="1200" b="0" i="0" kern="1200" dirty="0">
                <a:solidFill>
                  <a:schemeClr val="tx1"/>
                </a:solidFill>
                <a:effectLst/>
                <a:latin typeface="+mn-lt"/>
                <a:ea typeface="+mn-ea"/>
                <a:cs typeface="+mn-cs"/>
              </a:rPr>
              <a:t>=the elapsed time period​</a:t>
            </a:r>
            <a:br>
              <a:rPr lang="en-US" altLang="zh-TW" sz="1200" b="0" i="0" kern="1200" dirty="0">
                <a:solidFill>
                  <a:schemeClr val="tx1"/>
                </a:solidFill>
                <a:effectLst/>
                <a:latin typeface="+mn-lt"/>
                <a:ea typeface="+mn-ea"/>
                <a:cs typeface="+mn-cs"/>
              </a:rPr>
            </a:br>
            <a:endParaRPr lang="en-US" altLang="zh-TW" sz="1200" b="0" i="0" kern="1200" dirty="0">
              <a:solidFill>
                <a:schemeClr val="tx1"/>
              </a:solidFill>
              <a:effectLst/>
              <a:latin typeface="+mn-lt"/>
              <a:ea typeface="+mn-ea"/>
              <a:cs typeface="+mn-cs"/>
            </a:endParaRPr>
          </a:p>
          <a:p>
            <a:endParaRPr kumimoji="1" lang="zh-TW" altLang="en-US" dirty="0"/>
          </a:p>
        </p:txBody>
      </p:sp>
      <p:sp>
        <p:nvSpPr>
          <p:cNvPr id="4" name="投影片編號版面配置區 3"/>
          <p:cNvSpPr>
            <a:spLocks noGrp="1"/>
          </p:cNvSpPr>
          <p:nvPr>
            <p:ph type="sldNum" sz="quarter" idx="5"/>
          </p:nvPr>
        </p:nvSpPr>
        <p:spPr/>
        <p:txBody>
          <a:bodyPr/>
          <a:lstStyle/>
          <a:p>
            <a:fld id="{9BDD15B0-C403-4798-B82E-3F57BEC3A9D8}" type="slidenum">
              <a:rPr lang="zh-TW" altLang="en-US" smtClean="0"/>
              <a:t>9</a:t>
            </a:fld>
            <a:endParaRPr lang="zh-TW" altLang="en-US"/>
          </a:p>
        </p:txBody>
      </p:sp>
    </p:spTree>
    <p:extLst>
      <p:ext uri="{BB962C8B-B14F-4D97-AF65-F5344CB8AC3E}">
        <p14:creationId xmlns:p14="http://schemas.microsoft.com/office/powerpoint/2010/main" val="2184604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9BDD15B0-C403-4798-B82E-3F57BEC3A9D8}" type="slidenum">
              <a:rPr lang="zh-TW" altLang="en-US" smtClean="0"/>
              <a:t>10</a:t>
            </a:fld>
            <a:endParaRPr lang="zh-TW" altLang="en-US"/>
          </a:p>
        </p:txBody>
      </p:sp>
    </p:spTree>
    <p:extLst>
      <p:ext uri="{BB962C8B-B14F-4D97-AF65-F5344CB8AC3E}">
        <p14:creationId xmlns:p14="http://schemas.microsoft.com/office/powerpoint/2010/main" val="4123424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BDD15B0-C403-4798-B82E-3F57BEC3A9D8}" type="slidenum">
              <a:rPr lang="zh-TW" altLang="en-US" smtClean="0"/>
              <a:t>11</a:t>
            </a:fld>
            <a:endParaRPr lang="zh-TW" altLang="en-US"/>
          </a:p>
        </p:txBody>
      </p:sp>
    </p:spTree>
    <p:extLst>
      <p:ext uri="{BB962C8B-B14F-4D97-AF65-F5344CB8AC3E}">
        <p14:creationId xmlns:p14="http://schemas.microsoft.com/office/powerpoint/2010/main" val="3829620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741F6F-76F1-4285-B4C8-9819E93BC84E}"/>
              </a:ext>
            </a:extLst>
          </p:cNvPr>
          <p:cNvSpPr>
            <a:spLocks noGrp="1"/>
          </p:cNvSpPr>
          <p:nvPr>
            <p:ph type="ctrTitle"/>
          </p:nvPr>
        </p:nvSpPr>
        <p:spPr>
          <a:xfrm>
            <a:off x="1524000" y="1122363"/>
            <a:ext cx="9144000" cy="2387600"/>
          </a:xfrm>
        </p:spPr>
        <p:txBody>
          <a:bodyPr anchor="b"/>
          <a:lstStyle>
            <a:lvl1pPr algn="ctr">
              <a:defRPr sz="4500"/>
            </a:lvl1pPr>
          </a:lstStyle>
          <a:p>
            <a:r>
              <a:rPr lang="zh-TW" altLang="en-US"/>
              <a:t>按一下以編輯母片標題樣式</a:t>
            </a:r>
          </a:p>
        </p:txBody>
      </p:sp>
      <p:sp>
        <p:nvSpPr>
          <p:cNvPr id="3" name="副標題 2">
            <a:extLst>
              <a:ext uri="{FF2B5EF4-FFF2-40B4-BE49-F238E27FC236}">
                <a16:creationId xmlns:a16="http://schemas.microsoft.com/office/drawing/2014/main" id="{2892B21F-642B-455B-93D5-AEA1F4F07012}"/>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175F8724-D568-41AC-8FE3-E8573731C52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8EC1B058-2CE5-4F85-845C-D96E07342CE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prstClr val="black">
                  <a:tint val="75000"/>
                </a:prstClr>
              </a:solidFill>
              <a:effectLst/>
              <a:uLnTx/>
              <a:uFillTx/>
              <a:latin typeface="Calibri"/>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8B2A7EF5-B10D-460B-B5BD-739FC3602E04}"/>
              </a:ext>
            </a:extLst>
          </p:cNvPr>
          <p:cNvSpPr>
            <a:spLocks noGrp="1"/>
          </p:cNvSpPr>
          <p:nvPr>
            <p:ph type="sldNum" sz="quarter" idx="12"/>
          </p:nvPr>
        </p:nvSpPr>
        <p:spPr>
          <a:xfrm>
            <a:off x="8976320" y="649287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06148-D922-45D1-AB22-49FCCC32EA9B}"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888799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639B93-DC95-496D-BCD7-377DB5F8866D}"/>
              </a:ext>
            </a:extLst>
          </p:cNvPr>
          <p:cNvSpPr>
            <a:spLocks noGrp="1"/>
          </p:cNvSpPr>
          <p:nvPr>
            <p:ph type="title"/>
          </p:nvPr>
        </p:nvSpPr>
        <p:spPr>
          <a:xfrm>
            <a:off x="839788" y="457200"/>
            <a:ext cx="3932237" cy="1600200"/>
          </a:xfrm>
        </p:spPr>
        <p:txBody>
          <a:bodyPr anchor="b"/>
          <a:lstStyle>
            <a:lvl1pPr>
              <a:defRPr sz="24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5EF0A0EA-4BC1-44D8-9692-F90BE84E27EC}"/>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a:t>按一下圖示以新增圖片</a:t>
            </a:r>
          </a:p>
        </p:txBody>
      </p:sp>
      <p:sp>
        <p:nvSpPr>
          <p:cNvPr id="4" name="文字版面配置區 3">
            <a:extLst>
              <a:ext uri="{FF2B5EF4-FFF2-40B4-BE49-F238E27FC236}">
                <a16:creationId xmlns:a16="http://schemas.microsoft.com/office/drawing/2014/main" id="{5331B533-1C39-49CC-B841-5D7E511EEA42}"/>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551FBA4-4866-459A-826F-615A42AF8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B3DAFFB-8065-496E-9BE9-A2F70F4FFD1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EAE20437-CA35-434E-ADCD-DD723FD93A9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06148-D922-45D1-AB22-49FCCC32EA9B}"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1818814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B27EFC-0F6B-4822-8425-8BD99DFCAF34}"/>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06B3A877-83CC-4D05-A705-4E0BDB0677FA}"/>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7C7C97A-6BDB-4586-BF50-9F9365F9B22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CB2D333A-936E-4EAB-853A-8C25F0D25BF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6AC70287-23BE-4080-9788-EB225A4784C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06148-D922-45D1-AB22-49FCCC32EA9B}"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2556382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C7D3F372-45F4-45F9-9A56-21A995C96A66}"/>
              </a:ext>
            </a:extLst>
          </p:cNvPr>
          <p:cNvSpPr>
            <a:spLocks noGrp="1"/>
          </p:cNvSpPr>
          <p:nvPr>
            <p:ph type="title" orient="vert"/>
          </p:nvPr>
        </p:nvSpPr>
        <p:spPr>
          <a:xfrm>
            <a:off x="8724901"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EDAAB5FB-C923-4ECA-8C7B-9C167EBB23BE}"/>
              </a:ext>
            </a:extLst>
          </p:cNvPr>
          <p:cNvSpPr>
            <a:spLocks noGrp="1"/>
          </p:cNvSpPr>
          <p:nvPr>
            <p:ph type="body" orient="vert" idx="1"/>
          </p:nvPr>
        </p:nvSpPr>
        <p:spPr>
          <a:xfrm>
            <a:off x="838201"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29CD52C-7DB9-45FB-B38B-4F9F8DD393D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85A3E6C1-AD1A-4A86-8278-BBBD22425D9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257EDEC9-919D-49E3-A1A0-87036021FA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06148-D922-45D1-AB22-49FCCC32EA9B}"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686232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tx1">
            <a:lumMod val="85000"/>
            <a:lumOff val="1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8451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Agenda slide layout">
    <p:bg>
      <p:bgPr>
        <a:solidFill>
          <a:schemeClr val="tx1">
            <a:lumMod val="85000"/>
            <a:lumOff val="1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7765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2715396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769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Contents slide layout">
    <p:spTree>
      <p:nvGrpSpPr>
        <p:cNvPr id="1" name=""/>
        <p:cNvGrpSpPr/>
        <p:nvPr/>
      </p:nvGrpSpPr>
      <p:grpSpPr>
        <a:xfrm>
          <a:off x="0" y="0"/>
          <a:ext cx="0" cy="0"/>
          <a:chOff x="0" y="0"/>
          <a:chExt cx="0" cy="0"/>
        </a:xfrm>
      </p:grpSpPr>
      <p:sp>
        <p:nvSpPr>
          <p:cNvPr id="2" name="직사각형 6">
            <a:extLst>
              <a:ext uri="{FF2B5EF4-FFF2-40B4-BE49-F238E27FC236}">
                <a16:creationId xmlns:a16="http://schemas.microsoft.com/office/drawing/2014/main" id="{63965083-1445-437C-A344-357B49C20F76}"/>
              </a:ext>
            </a:extLst>
          </p:cNvPr>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그림 개체 틀 2">
            <a:extLst>
              <a:ext uri="{FF2B5EF4-FFF2-40B4-BE49-F238E27FC236}">
                <a16:creationId xmlns:a16="http://schemas.microsoft.com/office/drawing/2014/main" id="{53C8682F-058D-4816-B976-4E6F2B1E9C6C}"/>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803441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tx1">
            <a:lumMod val="85000"/>
            <a:lumOff val="1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46880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tx1">
            <a:lumMod val="85000"/>
            <a:lumOff val="1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4245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CBF532-6651-4475-BC30-69267690058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54CE745-DA7E-4705-91E3-11660178B95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4" name="頁尾版面配置區 3">
            <a:extLst>
              <a:ext uri="{FF2B5EF4-FFF2-40B4-BE49-F238E27FC236}">
                <a16:creationId xmlns:a16="http://schemas.microsoft.com/office/drawing/2014/main" id="{A01EC6B2-148B-4B53-9FD2-F6B0C503207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5" name="投影片編號版面配置區 4">
            <a:extLst>
              <a:ext uri="{FF2B5EF4-FFF2-40B4-BE49-F238E27FC236}">
                <a16:creationId xmlns:a16="http://schemas.microsoft.com/office/drawing/2014/main" id="{4445EEFF-A21C-42C7-9A3B-660D78D688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06148-D922-45D1-AB22-49FCCC32EA9B}"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1875086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E45FCF-C341-4F6B-8C4B-C29D010CBA8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86168F5-5050-4DDB-AFDD-1D8333E85B40}"/>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817F1C8-EAC0-4706-88D9-69CCD69E719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55F786F4-F6F0-4170-9085-ADF456B8A6E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1126CD4-6DED-48F3-9375-D7A7DFCCC91E}"/>
              </a:ext>
            </a:extLst>
          </p:cNvPr>
          <p:cNvSpPr>
            <a:spLocks noGrp="1"/>
          </p:cNvSpPr>
          <p:nvPr>
            <p:ph type="sldNum" sz="quarter" idx="12"/>
          </p:nvPr>
        </p:nvSpPr>
        <p:spPr>
          <a:xfrm>
            <a:off x="897632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06148-D922-45D1-AB22-49FCCC32EA9B}"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2309269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8BBCC4-99FB-4096-8D13-95848454D13A}"/>
              </a:ext>
            </a:extLst>
          </p:cNvPr>
          <p:cNvSpPr>
            <a:spLocks noGrp="1"/>
          </p:cNvSpPr>
          <p:nvPr>
            <p:ph type="title"/>
          </p:nvPr>
        </p:nvSpPr>
        <p:spPr>
          <a:xfrm>
            <a:off x="831851" y="1709740"/>
            <a:ext cx="10515600" cy="2852737"/>
          </a:xfrm>
        </p:spPr>
        <p:txBody>
          <a:bodyPr anchor="b"/>
          <a:lstStyle>
            <a:lvl1pPr>
              <a:defRPr sz="45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C81917E7-5C96-4415-BF66-D24CF4928FA4}"/>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96855985-F177-48E3-A050-B91696557B2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92CA1B52-CD79-454D-AEB5-DACB818E0E1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181C7EB7-E937-49EA-8919-01C5306ECC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06148-D922-45D1-AB22-49FCCC32EA9B}"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196687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8A7424-3B4D-427A-A417-FD2E84479EA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5A0DECC-D9C9-4FFF-9B99-510FF140EC7B}"/>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7E1CD44C-EE43-4D88-BE81-65173CBD187D}"/>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9664E93E-3ECF-435B-A7E7-5047DBC8E3B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C725258D-1E3B-4902-B11C-D7614BF5A42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D63F8BC2-69DE-4633-A488-F2DD5F12C9F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06148-D922-45D1-AB22-49FCCC32EA9B}"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967345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3F2FB6-6838-4223-B88B-FEAEA3C1C343}"/>
              </a:ext>
            </a:extLst>
          </p:cNvPr>
          <p:cNvSpPr>
            <a:spLocks noGrp="1"/>
          </p:cNvSpPr>
          <p:nvPr>
            <p:ph type="title"/>
          </p:nvPr>
        </p:nvSpPr>
        <p:spPr>
          <a:xfrm>
            <a:off x="839788" y="365127"/>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8576582D-9634-49C0-BBF0-98547F1A509F}"/>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3397AA95-8821-490B-8A86-EA6170187995}"/>
              </a:ext>
            </a:extLst>
          </p:cNvPr>
          <p:cNvSpPr>
            <a:spLocks noGrp="1"/>
          </p:cNvSpPr>
          <p:nvPr>
            <p:ph sz="half" idx="2"/>
          </p:nvPr>
        </p:nvSpPr>
        <p:spPr>
          <a:xfrm>
            <a:off x="839789"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49B5B07-CD0E-4588-A8B4-3CAECD7D66E3}"/>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A696731A-B28B-4746-BD86-342DC77B1572}"/>
              </a:ext>
            </a:extLst>
          </p:cNvPr>
          <p:cNvSpPr>
            <a:spLocks noGrp="1"/>
          </p:cNvSpPr>
          <p:nvPr>
            <p:ph sz="quarter" idx="4"/>
          </p:nvPr>
        </p:nvSpPr>
        <p:spPr>
          <a:xfrm>
            <a:off x="6172201"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1857CA34-ED61-4782-80A5-6F369D294D7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8" name="頁尾版面配置區 7">
            <a:extLst>
              <a:ext uri="{FF2B5EF4-FFF2-40B4-BE49-F238E27FC236}">
                <a16:creationId xmlns:a16="http://schemas.microsoft.com/office/drawing/2014/main" id="{CC9E0124-C862-49BB-A1FC-D534AEC0824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9" name="投影片編號版面配置區 8">
            <a:extLst>
              <a:ext uri="{FF2B5EF4-FFF2-40B4-BE49-F238E27FC236}">
                <a16:creationId xmlns:a16="http://schemas.microsoft.com/office/drawing/2014/main" id="{462C4B27-DDB5-4628-A0D5-46EB8B18AE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06148-D922-45D1-AB22-49FCCC32EA9B}"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175188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CD5352-ED76-4315-9E57-D0063FEB36B5}"/>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59D58BA-343E-4E4E-A428-618374A208C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4" name="頁尾版面配置區 3">
            <a:extLst>
              <a:ext uri="{FF2B5EF4-FFF2-40B4-BE49-F238E27FC236}">
                <a16:creationId xmlns:a16="http://schemas.microsoft.com/office/drawing/2014/main" id="{2171A4DE-8EA4-4C4A-B4A6-002675A980C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5" name="投影片編號版面配置區 4">
            <a:extLst>
              <a:ext uri="{FF2B5EF4-FFF2-40B4-BE49-F238E27FC236}">
                <a16:creationId xmlns:a16="http://schemas.microsoft.com/office/drawing/2014/main" id="{6EC0DA92-6A53-49BF-BD20-CE13C5F2A4F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06148-D922-45D1-AB22-49FCCC32EA9B}"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628222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7F3C75E-4949-4BF4-A818-D512ABD42C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3" name="頁尾版面配置區 2">
            <a:extLst>
              <a:ext uri="{FF2B5EF4-FFF2-40B4-BE49-F238E27FC236}">
                <a16:creationId xmlns:a16="http://schemas.microsoft.com/office/drawing/2014/main" id="{C3B6AC1B-968F-4E7D-944D-BB7E23A8C56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4" name="投影片編號版面配置區 3">
            <a:extLst>
              <a:ext uri="{FF2B5EF4-FFF2-40B4-BE49-F238E27FC236}">
                <a16:creationId xmlns:a16="http://schemas.microsoft.com/office/drawing/2014/main" id="{8AE4A5A2-A87F-475B-94FB-1373FC2FD0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06148-D922-45D1-AB22-49FCCC32EA9B}"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1628803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1AF11A-958F-412E-A90D-B95166F6BDED}"/>
              </a:ext>
            </a:extLst>
          </p:cNvPr>
          <p:cNvSpPr>
            <a:spLocks noGrp="1"/>
          </p:cNvSpPr>
          <p:nvPr>
            <p:ph type="title"/>
          </p:nvPr>
        </p:nvSpPr>
        <p:spPr>
          <a:xfrm>
            <a:off x="839788" y="457200"/>
            <a:ext cx="3932237" cy="1600200"/>
          </a:xfrm>
        </p:spPr>
        <p:txBody>
          <a:bodyPr anchor="b"/>
          <a:lstStyle>
            <a:lvl1pPr>
              <a:defRPr sz="24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FA37F445-1147-4370-B0D8-2255E3843956}"/>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3960AA02-AE56-4BA1-9828-0FF14380354E}"/>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1C6F7566-7367-4206-9955-03FA8D9CFC3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DF7FC0E9-380C-47AD-9424-290BD0ED614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A78A8EED-D2B7-4FBB-A49E-9161E95F23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06148-D922-45D1-AB22-49FCCC32EA9B}"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30685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62BC490-3ABF-480B-B4EE-EC90197FA53F}"/>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B00449F-28AD-438C-95E1-5F362ECDB6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F554EDB-D271-4A24-9E04-5B5A8A8E2445}"/>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081CB4D9-448A-462F-9F82-44676ACF68E6}"/>
              </a:ext>
            </a:extLst>
          </p:cNvPr>
          <p:cNvSpPr>
            <a:spLocks noGrp="1"/>
          </p:cNvSpPr>
          <p:nvPr>
            <p:ph type="ftr" sz="quarter" idx="3"/>
          </p:nvPr>
        </p:nvSpPr>
        <p:spPr>
          <a:xfrm>
            <a:off x="4051914"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900" b="0" i="0" u="none" strike="noStrike" kern="1200" cap="none" spc="0" normalizeH="0" baseline="0" noProof="0" dirty="0">
              <a:ln>
                <a:noFill/>
              </a:ln>
              <a:solidFill>
                <a:prstClr val="black">
                  <a:tint val="75000"/>
                </a:prstClr>
              </a:solidFill>
              <a:effectLst/>
              <a:uLnTx/>
              <a:uFillTx/>
              <a:latin typeface="Calibri"/>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7CB1BC7B-E4C2-4631-A446-1188BFB774BB}"/>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3A06148-D922-45D1-AB22-49FCCC32EA9B}"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pic>
        <p:nvPicPr>
          <p:cNvPr id="7" name="圖片 6">
            <a:extLst>
              <a:ext uri="{FF2B5EF4-FFF2-40B4-BE49-F238E27FC236}">
                <a16:creationId xmlns:a16="http://schemas.microsoft.com/office/drawing/2014/main" id="{0BCE5EC6-A1A5-4D6B-AC04-84E2486744B0}"/>
              </a:ext>
            </a:extLst>
          </p:cNvPr>
          <p:cNvPicPr>
            <a:picLocks noChangeAspect="1"/>
          </p:cNvPicPr>
          <p:nvPr/>
        </p:nvPicPr>
        <p:blipFill>
          <a:blip r:embed="rId19"/>
          <a:stretch>
            <a:fillRect/>
          </a:stretch>
        </p:blipFill>
        <p:spPr>
          <a:xfrm>
            <a:off x="10970068" y="112164"/>
            <a:ext cx="1067824" cy="1058800"/>
          </a:xfrm>
          <a:prstGeom prst="rect">
            <a:avLst/>
          </a:prstGeom>
        </p:spPr>
      </p:pic>
      <p:sp>
        <p:nvSpPr>
          <p:cNvPr id="8" name="文字方塊 7">
            <a:extLst>
              <a:ext uri="{FF2B5EF4-FFF2-40B4-BE49-F238E27FC236}">
                <a16:creationId xmlns:a16="http://schemas.microsoft.com/office/drawing/2014/main" id="{822D5F7E-A197-496A-BDFB-30AF7A5866C7}"/>
              </a:ext>
            </a:extLst>
          </p:cNvPr>
          <p:cNvSpPr txBox="1"/>
          <p:nvPr/>
        </p:nvSpPr>
        <p:spPr>
          <a:xfrm>
            <a:off x="4943872" y="27249"/>
            <a:ext cx="61125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rPr>
              <a:t>Graduate Institute of Photonics and Optoelectronics,</a:t>
            </a:r>
            <a:endParaRPr kumimoji="0" lang="zh-TW" altLang="en-US" sz="20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10" name="文字方塊 9">
            <a:extLst>
              <a:ext uri="{FF2B5EF4-FFF2-40B4-BE49-F238E27FC236}">
                <a16:creationId xmlns:a16="http://schemas.microsoft.com/office/drawing/2014/main" id="{762FB147-4093-49D8-8E6F-E50B898E6E31}"/>
              </a:ext>
            </a:extLst>
          </p:cNvPr>
          <p:cNvSpPr txBox="1"/>
          <p:nvPr/>
        </p:nvSpPr>
        <p:spPr>
          <a:xfrm>
            <a:off x="7746773" y="332656"/>
            <a:ext cx="317376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rPr>
              <a:t>National Taiwan University</a:t>
            </a:r>
            <a:endParaRPr kumimoji="0" lang="zh-TW" altLang="en-US" sz="20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11" name="矩形 10">
            <a:extLst>
              <a:ext uri="{FF2B5EF4-FFF2-40B4-BE49-F238E27FC236}">
                <a16:creationId xmlns:a16="http://schemas.microsoft.com/office/drawing/2014/main" id="{8B9BF99E-2A82-4458-925E-DD4121CEB2CC}"/>
              </a:ext>
            </a:extLst>
          </p:cNvPr>
          <p:cNvSpPr/>
          <p:nvPr/>
        </p:nvSpPr>
        <p:spPr>
          <a:xfrm>
            <a:off x="10856299" y="6388528"/>
            <a:ext cx="1335703" cy="162657"/>
          </a:xfrm>
          <a:prstGeom prst="rect">
            <a:avLst/>
          </a:prstGeom>
          <a:gradFill>
            <a:gsLst>
              <a:gs pos="0">
                <a:schemeClr val="accent5">
                  <a:lumMod val="75000"/>
                </a:schemeClr>
              </a:gs>
              <a:gs pos="61000">
                <a:schemeClr val="accent5">
                  <a:lumMod val="40000"/>
                  <a:lumOff val="60000"/>
                </a:schemeClr>
              </a:gs>
              <a:gs pos="83000">
                <a:schemeClr val="accent5">
                  <a:lumMod val="20000"/>
                  <a:lumOff val="8000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sp>
        <p:nvSpPr>
          <p:cNvPr id="12" name="矩形 11">
            <a:extLst>
              <a:ext uri="{FF2B5EF4-FFF2-40B4-BE49-F238E27FC236}">
                <a16:creationId xmlns:a16="http://schemas.microsoft.com/office/drawing/2014/main" id="{50A3F24A-872F-4CEC-A16F-54E1949DF916}"/>
              </a:ext>
            </a:extLst>
          </p:cNvPr>
          <p:cNvSpPr/>
          <p:nvPr/>
        </p:nvSpPr>
        <p:spPr>
          <a:xfrm>
            <a:off x="7848041" y="6388528"/>
            <a:ext cx="480207" cy="162657"/>
          </a:xfrm>
          <a:prstGeom prst="rect">
            <a:avLst/>
          </a:prstGeom>
          <a:gradFill>
            <a:gsLst>
              <a:gs pos="0">
                <a:schemeClr val="accent5">
                  <a:lumMod val="50000"/>
                </a:schemeClr>
              </a:gs>
              <a:gs pos="23000">
                <a:schemeClr val="accent5">
                  <a:lumMod val="50000"/>
                </a:schemeClr>
              </a:gs>
              <a:gs pos="78000">
                <a:schemeClr val="accent5">
                  <a:lumMod val="75000"/>
                </a:schemeClr>
              </a:gs>
              <a:gs pos="100000">
                <a:schemeClr val="accent5">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sp>
        <p:nvSpPr>
          <p:cNvPr id="13" name="矩形 12">
            <a:extLst>
              <a:ext uri="{FF2B5EF4-FFF2-40B4-BE49-F238E27FC236}">
                <a16:creationId xmlns:a16="http://schemas.microsoft.com/office/drawing/2014/main" id="{26EBACCD-5225-411F-9764-AB21FDA19036}"/>
              </a:ext>
            </a:extLst>
          </p:cNvPr>
          <p:cNvSpPr/>
          <p:nvPr/>
        </p:nvSpPr>
        <p:spPr>
          <a:xfrm>
            <a:off x="8559865" y="6311898"/>
            <a:ext cx="3440791" cy="3231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500" b="1" i="0" u="none" strike="noStrike" kern="1200" cap="none" spc="0" normalizeH="0" baseline="0" noProof="0" dirty="0">
                <a:ln>
                  <a:noFill/>
                </a:ln>
                <a:solidFill>
                  <a:srgbClr val="5B9BD5">
                    <a:lumMod val="50000"/>
                  </a:srgbClr>
                </a:solidFill>
                <a:effectLst/>
                <a:uLnTx/>
                <a:uFillTx/>
                <a:latin typeface="HanWangZonYi" panose="02000500000000000000" pitchFamily="2" charset="-120"/>
                <a:ea typeface="HanWangZonYi" panose="02000500000000000000" pitchFamily="2" charset="-120"/>
                <a:cs typeface="Times New Roman" panose="02020603050405020304" pitchFamily="18" charset="0"/>
              </a:rPr>
              <a:t>VIRTUAL OPTICS LAB</a:t>
            </a:r>
            <a:endParaRPr kumimoji="0" lang="zh-TW" altLang="en-US" sz="1500" b="1" i="0" u="none" strike="noStrike" kern="1200" cap="none" spc="0" normalizeH="0" baseline="0" noProof="0" dirty="0">
              <a:ln>
                <a:noFill/>
              </a:ln>
              <a:solidFill>
                <a:srgbClr val="5B9BD5">
                  <a:lumMod val="50000"/>
                </a:srgbClr>
              </a:solidFill>
              <a:effectLst/>
              <a:uLnTx/>
              <a:uFillTx/>
              <a:latin typeface="HanWangZonYi" panose="02000500000000000000" pitchFamily="2" charset="-120"/>
              <a:ea typeface="HanWangZonYi" panose="02000500000000000000" pitchFamily="2" charset="-120"/>
              <a:cs typeface="Times New Roman" panose="02020603050405020304" pitchFamily="18" charset="0"/>
            </a:endParaRPr>
          </a:p>
        </p:txBody>
      </p:sp>
    </p:spTree>
    <p:extLst>
      <p:ext uri="{BB962C8B-B14F-4D97-AF65-F5344CB8AC3E}">
        <p14:creationId xmlns:p14="http://schemas.microsoft.com/office/powerpoint/2010/main" val="347321561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3" r:id="rId17"/>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675460"/>
      </p:ext>
    </p:extLst>
  </p:cSld>
  <p:clrMap bg1="lt1" tx1="dk1" bg2="lt2" tx2="dk2" accent1="accent1" accent2="accent2" accent3="accent3" accent4="accent4" accent5="accent5" accent6="accent6" hlink="hlink" folHlink="folHlink"/>
  <p:sldLayoutIdLst>
    <p:sldLayoutId id="2147483691" r:id="rId1"/>
    <p:sldLayoutId id="2147483692"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Brownian_motion" TargetMode="External"/><Relationship Id="rId2" Type="http://schemas.openxmlformats.org/officeDocument/2006/relationships/hyperlink" Target="https://www.investopedia.com/articles/07/montecarlo.asp" TargetMode="External"/><Relationship Id="rId1" Type="http://schemas.openxmlformats.org/officeDocument/2006/relationships/slideLayout" Target="../slideLayouts/slideLayout3.xml"/><Relationship Id="rId4" Type="http://schemas.openxmlformats.org/officeDocument/2006/relationships/hyperlink" Target="https://en.wikipedia.org/wiki/Monte_Carlo_method"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2.png"/><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1EACE203-15BF-4027-9F8B-2F8161504A31}"/>
              </a:ext>
            </a:extLst>
          </p:cNvPr>
          <p:cNvGrpSpPr/>
          <p:nvPr/>
        </p:nvGrpSpPr>
        <p:grpSpPr>
          <a:xfrm>
            <a:off x="2784899" y="2344926"/>
            <a:ext cx="6230603" cy="3172461"/>
            <a:chOff x="2687161" y="3731096"/>
            <a:chExt cx="5158677" cy="3027467"/>
          </a:xfrm>
          <a:solidFill>
            <a:schemeClr val="bg1">
              <a:alpha val="20000"/>
            </a:schemeClr>
          </a:solidFill>
        </p:grpSpPr>
        <p:sp>
          <p:nvSpPr>
            <p:cNvPr id="65" name="Freeform: Shape 64">
              <a:extLst>
                <a:ext uri="{FF2B5EF4-FFF2-40B4-BE49-F238E27FC236}">
                  <a16:creationId xmlns:a16="http://schemas.microsoft.com/office/drawing/2014/main" id="{7BE90C66-C234-4339-A265-F14720800460}"/>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A95C56D-1965-4D42-9E82-6AED621F98C2}"/>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A91DF84-0039-4BC8-8B92-4B0EC8C7A68B}"/>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31F3BCF-3DA5-46BE-A895-3E38F372BEFE}"/>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4976DC6-2020-40CC-AF70-AC97398B5F3E}"/>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5FC09AC9-57B0-4D07-9E67-0F15871ED0A9}"/>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51C11C9-7777-4F45-8F9F-5ECEC252884F}"/>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E8E84ED-9624-41E7-AF8B-C09A0CD68F63}"/>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017B005-BD7B-4705-962A-A07F1CED19C8}"/>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0556156-5E8E-496E-AC0D-8A8EDA1BA657}"/>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4AD879F-977B-417A-80FE-EA105A866E29}"/>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25A12E0-A25A-4311-9652-9365F2D06398}"/>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B44DC21-10C8-4647-88BB-875873ECBF75}"/>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1591931-2C36-4843-B18B-FAB42478C84C}"/>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8B633403-A17C-4F77-A6AB-EC97E5487680}"/>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57808C2-72B8-4845-8B27-D05CA390EFDA}"/>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8127AC15-F551-4FDC-B8D7-907A69508EA8}"/>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F27FA466-AAE6-4F1F-B3CC-39D75AE36FD7}"/>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55483792-C376-4FED-901E-7DA78E659CF7}"/>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04CC4E02-52F3-4EAA-8D41-7EFDC56D3469}"/>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49A8890-D7F1-4BC5-BBB0-C08EE03F95BA}"/>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76B3BF33-C2DD-4C99-AB28-DD716E15986D}"/>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7DE8DEB5-CF9C-4BA3-97C2-817DC01D0B01}"/>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25ED7BA-ACB9-4417-8FA7-33DB11A4FB4C}"/>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FBA8725F-BDD0-407C-825A-3C4794233D74}"/>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FADB747-3982-4D86-BE34-5B944B9D7DF7}"/>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F249B002-D1B2-4E70-B645-FB0FEC0A16D5}"/>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6A71A755-5DE0-45C8-9E90-1ABFE0B8F3CA}"/>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DC87D108-4E00-4020-8BBE-3BAAD070FB2E}"/>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37D7492-68B0-4409-B0FD-802A1C9E2EFE}"/>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EE055744-ECBD-4801-BED6-B3AB6C2F4E9E}"/>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DC19C40E-DEA2-4800-BCEF-0C7C88B1BA44}"/>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AC6D1DD-47CD-44CD-B726-F0F07E9DCE73}"/>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0A055F31-8C0E-43B3-9EA2-2C5A5D8B3B62}"/>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D4F43EE4-7F42-44F8-8914-15E0A25DCCF8}"/>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35E2B6A-3578-45E1-9803-C4AE7C5B2B61}"/>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FD1D768-EFBB-47F7-AE27-BA04EEAC025B}"/>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121BF8AF-772F-41FD-ACC9-04F178CBEEB7}"/>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8545654-16B5-4B10-89A0-4BF6D8FBFA92}"/>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9D93183C-1698-45EB-B1DA-49E1D481F377}"/>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8D33136-61E4-4154-A440-45A82B120FC7}"/>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23767D75-6FC4-40E8-B0CF-1263899B832A}"/>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00895564-F8C9-4BD0-99D2-FD4CA2518012}"/>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A4F8E704-8AA1-487E-8A3B-B796460B6834}"/>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62DA5DDA-B1ED-4E17-B42C-962E886C6535}"/>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5ABBACE7-D054-488E-9A22-6AC3A1FED123}"/>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0AD298BB-13B6-43E2-AA4E-0FBFC7B6C54D}"/>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F891C8DD-B70E-4A56-9900-4A4E6B25BA31}"/>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35CA9A0-1834-4D5C-A20F-CB27C02222AE}"/>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4FCA89A-49BA-42D3-9C05-7B5DF33084D6}"/>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C7F0E2D7-497D-4FB8-9F43-385CAA2BFF41}"/>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A200F87-3BC7-4408-A5C3-FEBA038E49DD}"/>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58560BFD-589B-4D5D-B451-BC84D39333FA}"/>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CBC41E17-86D8-4BD5-B1EE-EF20CB430FC5}"/>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23B78FE0-B4D3-40F4-8455-2395DC69AFE4}"/>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AC7573EA-AD48-4056-87F9-E2D8A3FA4540}"/>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1FC9F4FF-E372-48FD-A634-43D1BFA2616F}"/>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A62A81F4-60F8-41A8-BF11-1315A2B05995}"/>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53CB194F-1D16-4F96-AD8E-8C191A217A9F}"/>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5902AE7-05F8-44E5-A07D-4CE54DC97C8C}"/>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9A037E1E-7B16-4D19-B844-CF29C0ACA005}"/>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116EFC9F-2D23-407A-A297-BFB157B8DC6C}"/>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0F0557F-839C-4B30-8D3B-D196ECBE26BE}"/>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2F352AA5-2B62-4E5A-A1C2-7F560114DC07}"/>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69190DF-7614-4DE0-A0F5-C8348F9A157C}"/>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2A84AB2F-5079-4F3F-A8CE-191560231A0E}"/>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6BED2DEB-CD70-4B9A-B5F0-23A2D1166A05}"/>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65CE8053-3EDF-47E3-B563-0031C3415831}"/>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F718F022-BA41-4B9A-9E55-DB84AAF891EF}"/>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E29B9724-B834-4305-A42F-8B6AEDF77A55}"/>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5E83034D-0919-4213-A516-D4674E124818}"/>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B22AEB04-F9ED-4506-826B-039941072135}"/>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0F67ACD-C236-4BA2-8FCE-34178BD2CF75}"/>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BEA51358-2F0F-4C08-A74F-B78DBBB5DFD8}"/>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6786974-9A0D-4341-9465-07C38945CF9A}"/>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DC8D8A41-A72B-4937-A399-749991200083}"/>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6774C3C3-ED1E-4673-A990-71053E0292BC}"/>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A25FE21-2545-4009-B593-3834C3A9CD26}"/>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A4F93A2-185C-4972-8295-328AC5C01920}"/>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004A320D-99A6-4655-A809-2B6C91D0B759}"/>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1DFE60FA-9260-4F2B-B592-3F0B68BCB2C1}"/>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B0ABE01-C991-42FB-8465-70CAEF3573D5}"/>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17BCB64-FBEF-465D-A10F-420F968003F6}"/>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1D32B177-4BA4-42BC-8488-AB2C23ABB978}"/>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F8C5ECD7-9F27-4FD8-B6F4-D9EA8BE2000A}"/>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9FCC7AC1-FE5D-4583-997D-1CC4F3B32666}"/>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D322108-808A-4256-AC3F-E7F073AF5BC0}"/>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8B86AEF-173B-4470-8199-EA68168FF7F1}"/>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8FAC856E-F7BF-44D1-AD01-8129F1D3D2FE}"/>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F7829A4-8688-456C-910A-85AE4D5CDBAD}"/>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F21049A6-67A2-47CC-A009-5E5D9E99026D}"/>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26BDACAC-28DE-4210-A5FC-45D38D930783}"/>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A2E8A836-2C36-4C32-BECD-ECDDE7920DCA}"/>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4361E3CD-149C-449F-8B08-BA15018E2D1C}"/>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22C233F-E196-4835-98A4-F05A06926EA9}"/>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0095D81-D5B3-44EB-A0E0-78797844A764}"/>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1125A9C-CC05-4DDA-8972-39BAF45E1658}"/>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6538BAA9-F989-4BB4-BACA-7546EC3F3523}"/>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3ECFD980-FDCD-4892-920D-5E9D1DAD6EAC}"/>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C7EF13FA-0D16-43E7-936D-A25293DDE853}"/>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A85DAEA-CA87-4D51-A5A9-FEFBDDF659EC}"/>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2B0ADEC-83CE-40A2-9B01-FC67DABFB487}"/>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108733C-0319-49FB-BEB8-B80C18B0E7EE}"/>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7467BCD0-CC0E-4C0C-8FEE-F47394660166}"/>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C7E3FDB5-81D9-4C91-886C-725C2DF1C05D}"/>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7725C620-8A90-4E0B-B277-EE95D79C868F}"/>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C09A0A89-16E1-4B0E-8F4C-464F25B0DC5F}"/>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61573AC-779F-49D7-9753-C39FD2C44503}"/>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4063ABF6-FF32-41E7-8B0E-B2296CAA4AE7}"/>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5CDCB65-447D-4657-B4C1-7BCCAE2AF353}"/>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E6D3BEA-4CD2-40F1-9473-67093A30B156}"/>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01B48B12-030C-4354-B66B-EA8BD72A2617}"/>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a:p>
          </p:txBody>
        </p:sp>
      </p:grpSp>
      <p:sp>
        <p:nvSpPr>
          <p:cNvPr id="152" name="Oval 151">
            <a:extLst>
              <a:ext uri="{FF2B5EF4-FFF2-40B4-BE49-F238E27FC236}">
                <a16:creationId xmlns:a16="http://schemas.microsoft.com/office/drawing/2014/main" id="{076F009A-E316-409A-9511-4DFA27B2B6CC}"/>
              </a:ext>
            </a:extLst>
          </p:cNvPr>
          <p:cNvSpPr/>
          <p:nvPr/>
        </p:nvSpPr>
        <p:spPr>
          <a:xfrm rot="21060000" flipH="1">
            <a:off x="3818851" y="4745238"/>
            <a:ext cx="4981509" cy="504606"/>
          </a:xfrm>
          <a:prstGeom prst="ellipse">
            <a:avLst/>
          </a:prstGeom>
          <a:solidFill>
            <a:schemeClr val="tx1"/>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TextBox 7">
            <a:extLst>
              <a:ext uri="{FF2B5EF4-FFF2-40B4-BE49-F238E27FC236}">
                <a16:creationId xmlns:a16="http://schemas.microsoft.com/office/drawing/2014/main" id="{03B4C724-0776-4328-8F0A-B72DA1579537}"/>
              </a:ext>
            </a:extLst>
          </p:cNvPr>
          <p:cNvSpPr txBox="1"/>
          <p:nvPr/>
        </p:nvSpPr>
        <p:spPr>
          <a:xfrm>
            <a:off x="-57628" y="1423951"/>
            <a:ext cx="12191999" cy="584775"/>
          </a:xfrm>
          <a:prstGeom prst="rect">
            <a:avLst/>
          </a:prstGeom>
          <a:noFill/>
        </p:spPr>
        <p:txBody>
          <a:bodyPr wrap="square" rtlCol="0" anchor="ctr">
            <a:spAutoFit/>
          </a:bodyPr>
          <a:lstStyle/>
          <a:p>
            <a:pPr algn="ctr"/>
            <a:r>
              <a:rPr lang="en-US" altLang="ko-KR" sz="3200" b="1" dirty="0">
                <a:solidFill>
                  <a:schemeClr val="bg1"/>
                </a:solidFill>
                <a:cs typeface="Arial" pitchFamily="34" charset="0"/>
              </a:rPr>
              <a:t>Prediction of The Stock Price </a:t>
            </a:r>
          </a:p>
        </p:txBody>
      </p:sp>
      <p:sp>
        <p:nvSpPr>
          <p:cNvPr id="9" name="TextBox 8">
            <a:extLst>
              <a:ext uri="{FF2B5EF4-FFF2-40B4-BE49-F238E27FC236}">
                <a16:creationId xmlns:a16="http://schemas.microsoft.com/office/drawing/2014/main" id="{2B6167FF-AD5E-41E4-8385-3024DC936CF2}"/>
              </a:ext>
            </a:extLst>
          </p:cNvPr>
          <p:cNvSpPr txBox="1"/>
          <p:nvPr/>
        </p:nvSpPr>
        <p:spPr>
          <a:xfrm>
            <a:off x="160574" y="5517387"/>
            <a:ext cx="12191998" cy="1015663"/>
          </a:xfrm>
          <a:prstGeom prst="rect">
            <a:avLst/>
          </a:prstGeom>
          <a:noFill/>
        </p:spPr>
        <p:txBody>
          <a:bodyPr wrap="square" rtlCol="0" anchor="ctr">
            <a:spAutoFit/>
          </a:bodyPr>
          <a:lstStyle/>
          <a:p>
            <a:pPr algn="ctr"/>
            <a:r>
              <a:rPr lang="en-US" altLang="ko-KR" sz="2000" dirty="0">
                <a:solidFill>
                  <a:schemeClr val="bg1"/>
                </a:solidFill>
                <a:cs typeface="Arial" pitchFamily="34" charset="0"/>
              </a:rPr>
              <a:t>Professor: Dr. Snow H. Tseng</a:t>
            </a:r>
          </a:p>
          <a:p>
            <a:pPr algn="ctr"/>
            <a:r>
              <a:rPr lang="en-US" altLang="ko-KR" sz="2000" dirty="0">
                <a:solidFill>
                  <a:schemeClr val="bg1"/>
                </a:solidFill>
                <a:cs typeface="Arial" pitchFamily="34" charset="0"/>
              </a:rPr>
              <a:t>Members: </a:t>
            </a:r>
          </a:p>
          <a:p>
            <a:pPr algn="ctr"/>
            <a:r>
              <a:rPr lang="zh-TW" altLang="en-US" dirty="0">
                <a:solidFill>
                  <a:schemeClr val="bg1"/>
                </a:solidFill>
                <a:latin typeface="微軟正黑體" panose="020B0604030504040204" pitchFamily="34" charset="-120"/>
                <a:ea typeface="微軟正黑體" panose="020B0604030504040204" pitchFamily="34" charset="-120"/>
                <a:cs typeface="Arial" pitchFamily="34" charset="0"/>
              </a:rPr>
              <a:t>吳天予 </a:t>
            </a:r>
            <a:r>
              <a:rPr lang="en-US" altLang="zh-TW" dirty="0">
                <a:solidFill>
                  <a:schemeClr val="bg1"/>
                </a:solidFill>
                <a:latin typeface="微軟正黑體" panose="020B0604030504040204" pitchFamily="34" charset="-120"/>
                <a:ea typeface="微軟正黑體" panose="020B0604030504040204" pitchFamily="34" charset="-120"/>
                <a:cs typeface="Arial" pitchFamily="34" charset="0"/>
              </a:rPr>
              <a:t>Tammy</a:t>
            </a:r>
            <a:r>
              <a:rPr lang="zh-TW" altLang="en-US" dirty="0">
                <a:solidFill>
                  <a:schemeClr val="bg1"/>
                </a:solidFill>
                <a:latin typeface="微軟正黑體" panose="020B0604030504040204" pitchFamily="34" charset="-120"/>
                <a:ea typeface="微軟正黑體" panose="020B0604030504040204" pitchFamily="34" charset="-120"/>
                <a:cs typeface="Arial" pitchFamily="34" charset="0"/>
              </a:rPr>
              <a:t>、潘如麟</a:t>
            </a:r>
            <a:r>
              <a:rPr lang="en-US" altLang="zh-TW">
                <a:solidFill>
                  <a:schemeClr val="bg1"/>
                </a:solidFill>
                <a:latin typeface="微軟正黑體" panose="020B0604030504040204" pitchFamily="34" charset="-120"/>
                <a:ea typeface="微軟正黑體" panose="020B0604030504040204" pitchFamily="34" charset="-120"/>
                <a:cs typeface="Arial" pitchFamily="34" charset="0"/>
              </a:rPr>
              <a:t> Jason</a:t>
            </a:r>
            <a:r>
              <a:rPr lang="zh-TW" altLang="en-US">
                <a:solidFill>
                  <a:schemeClr val="bg1"/>
                </a:solidFill>
                <a:latin typeface="微軟正黑體" panose="020B0604030504040204" pitchFamily="34" charset="-120"/>
                <a:ea typeface="微軟正黑體" panose="020B0604030504040204" pitchFamily="34" charset="-120"/>
                <a:cs typeface="Arial" pitchFamily="34" charset="0"/>
              </a:rPr>
              <a:t>、</a:t>
            </a:r>
            <a:r>
              <a:rPr lang="zh-TW" altLang="en-US" dirty="0">
                <a:solidFill>
                  <a:schemeClr val="bg1"/>
                </a:solidFill>
                <a:latin typeface="微軟正黑體" panose="020B0604030504040204" pitchFamily="34" charset="-120"/>
                <a:ea typeface="微軟正黑體" panose="020B0604030504040204" pitchFamily="34" charset="-120"/>
                <a:cs typeface="Arial" pitchFamily="34" charset="0"/>
              </a:rPr>
              <a:t>陳政霆</a:t>
            </a:r>
            <a:r>
              <a:rPr lang="en-US" altLang="zh-TW" dirty="0">
                <a:solidFill>
                  <a:schemeClr val="bg1"/>
                </a:solidFill>
                <a:latin typeface="微軟正黑體" panose="020B0604030504040204" pitchFamily="34" charset="-120"/>
                <a:ea typeface="微軟正黑體" panose="020B0604030504040204" pitchFamily="34" charset="-120"/>
                <a:cs typeface="Arial" pitchFamily="34" charset="0"/>
              </a:rPr>
              <a:t> Leon</a:t>
            </a:r>
            <a:r>
              <a:rPr lang="zh-TW" altLang="en-US" sz="2000" dirty="0">
                <a:solidFill>
                  <a:schemeClr val="bg1"/>
                </a:solidFill>
                <a:latin typeface="微軟正黑體" panose="020B0604030504040204" pitchFamily="34" charset="-120"/>
                <a:ea typeface="微軟正黑體" panose="020B0604030504040204" pitchFamily="34" charset="-120"/>
                <a:cs typeface="Arial" pitchFamily="34" charset="0"/>
              </a:rPr>
              <a:t>、 </a:t>
            </a:r>
            <a:r>
              <a:rPr lang="en-US" altLang="ko-KR" sz="2000" dirty="0">
                <a:solidFill>
                  <a:schemeClr val="bg1"/>
                </a:solidFill>
                <a:latin typeface="微軟正黑體" panose="020B0604030504040204" pitchFamily="34" charset="-120"/>
                <a:ea typeface="微軟正黑體" panose="020B0604030504040204" pitchFamily="34" charset="-120"/>
                <a:cs typeface="Arial" pitchFamily="34" charset="0"/>
              </a:rPr>
              <a:t>DEEPALI SINHA</a:t>
            </a:r>
          </a:p>
        </p:txBody>
      </p:sp>
      <p:grpSp>
        <p:nvGrpSpPr>
          <p:cNvPr id="3" name="Graphic 1">
            <a:extLst>
              <a:ext uri="{FF2B5EF4-FFF2-40B4-BE49-F238E27FC236}">
                <a16:creationId xmlns:a16="http://schemas.microsoft.com/office/drawing/2014/main" id="{654B8B42-5803-41D1-913F-6C301EAD336B}"/>
              </a:ext>
            </a:extLst>
          </p:cNvPr>
          <p:cNvGrpSpPr/>
          <p:nvPr/>
        </p:nvGrpSpPr>
        <p:grpSpPr>
          <a:xfrm>
            <a:off x="10116438" y="324415"/>
            <a:ext cx="1684599" cy="432917"/>
            <a:chOff x="28575" y="1871662"/>
            <a:chExt cx="12134850" cy="3118484"/>
          </a:xfrm>
          <a:solidFill>
            <a:schemeClr val="tx1">
              <a:lumMod val="85000"/>
              <a:lumOff val="15000"/>
            </a:schemeClr>
          </a:solidFill>
        </p:grpSpPr>
        <p:sp>
          <p:nvSpPr>
            <p:cNvPr id="25" name="Freeform: Shape 24">
              <a:extLst>
                <a:ext uri="{FF2B5EF4-FFF2-40B4-BE49-F238E27FC236}">
                  <a16:creationId xmlns:a16="http://schemas.microsoft.com/office/drawing/2014/main" id="{87391C43-A7C4-4450-A16A-F5658A36EA57}"/>
                </a:ext>
              </a:extLst>
            </p:cNvPr>
            <p:cNvSpPr/>
            <p:nvPr/>
          </p:nvSpPr>
          <p:spPr>
            <a:xfrm>
              <a:off x="28575" y="1871662"/>
              <a:ext cx="12134850" cy="3118484"/>
            </a:xfrm>
            <a:custGeom>
              <a:avLst/>
              <a:gdLst>
                <a:gd name="connsiteX0" fmla="*/ 10575608 w 12134850"/>
                <a:gd name="connsiteY0" fmla="*/ 3118485 h 3118484"/>
                <a:gd name="connsiteX1" fmla="*/ 1559243 w 12134850"/>
                <a:gd name="connsiteY1" fmla="*/ 3118485 h 3118484"/>
                <a:gd name="connsiteX2" fmla="*/ 0 w 12134850"/>
                <a:gd name="connsiteY2" fmla="*/ 1559243 h 3118484"/>
                <a:gd name="connsiteX3" fmla="*/ 1559243 w 12134850"/>
                <a:gd name="connsiteY3" fmla="*/ 0 h 3118484"/>
                <a:gd name="connsiteX4" fmla="*/ 10575608 w 12134850"/>
                <a:gd name="connsiteY4" fmla="*/ 0 h 3118484"/>
                <a:gd name="connsiteX5" fmla="*/ 12134850 w 12134850"/>
                <a:gd name="connsiteY5" fmla="*/ 1559243 h 3118484"/>
                <a:gd name="connsiteX6" fmla="*/ 10575608 w 12134850"/>
                <a:gd name="connsiteY6" fmla="*/ 3118485 h 3118484"/>
                <a:gd name="connsiteX7" fmla="*/ 1559243 w 12134850"/>
                <a:gd name="connsiteY7" fmla="*/ 135255 h 3118484"/>
                <a:gd name="connsiteX8" fmla="*/ 135255 w 12134850"/>
                <a:gd name="connsiteY8" fmla="*/ 1559243 h 3118484"/>
                <a:gd name="connsiteX9" fmla="*/ 1559243 w 12134850"/>
                <a:gd name="connsiteY9" fmla="*/ 2983230 h 3118484"/>
                <a:gd name="connsiteX10" fmla="*/ 10575608 w 12134850"/>
                <a:gd name="connsiteY10" fmla="*/ 2983230 h 3118484"/>
                <a:gd name="connsiteX11" fmla="*/ 11999595 w 12134850"/>
                <a:gd name="connsiteY11" fmla="*/ 1559243 h 3118484"/>
                <a:gd name="connsiteX12" fmla="*/ 10575608 w 12134850"/>
                <a:gd name="connsiteY12" fmla="*/ 135255 h 3118484"/>
                <a:gd name="connsiteX13" fmla="*/ 1559243 w 12134850"/>
                <a:gd name="connsiteY13" fmla="*/ 135255 h 311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34850" h="3118484">
                  <a:moveTo>
                    <a:pt x="10575608" y="3118485"/>
                  </a:moveTo>
                  <a:lnTo>
                    <a:pt x="1559243" y="3118485"/>
                  </a:lnTo>
                  <a:cubicBezTo>
                    <a:pt x="699135" y="3118485"/>
                    <a:pt x="0" y="2419350"/>
                    <a:pt x="0" y="1559243"/>
                  </a:cubicBezTo>
                  <a:cubicBezTo>
                    <a:pt x="0" y="699135"/>
                    <a:pt x="699135" y="0"/>
                    <a:pt x="1559243" y="0"/>
                  </a:cubicBezTo>
                  <a:lnTo>
                    <a:pt x="10575608" y="0"/>
                  </a:lnTo>
                  <a:cubicBezTo>
                    <a:pt x="11435715" y="0"/>
                    <a:pt x="12134850" y="699135"/>
                    <a:pt x="12134850" y="1559243"/>
                  </a:cubicBezTo>
                  <a:cubicBezTo>
                    <a:pt x="12134850" y="2419350"/>
                    <a:pt x="11435715" y="3118485"/>
                    <a:pt x="10575608" y="3118485"/>
                  </a:cubicBezTo>
                  <a:close/>
                  <a:moveTo>
                    <a:pt x="1559243" y="135255"/>
                  </a:moveTo>
                  <a:cubicBezTo>
                    <a:pt x="774383" y="135255"/>
                    <a:pt x="135255" y="774383"/>
                    <a:pt x="135255" y="1559243"/>
                  </a:cubicBezTo>
                  <a:cubicBezTo>
                    <a:pt x="135255" y="2344103"/>
                    <a:pt x="773430" y="2983230"/>
                    <a:pt x="1559243" y="2983230"/>
                  </a:cubicBezTo>
                  <a:lnTo>
                    <a:pt x="10575608" y="2983230"/>
                  </a:lnTo>
                  <a:cubicBezTo>
                    <a:pt x="11360467" y="2983230"/>
                    <a:pt x="11999595" y="2344103"/>
                    <a:pt x="11999595" y="1559243"/>
                  </a:cubicBezTo>
                  <a:cubicBezTo>
                    <a:pt x="11999595" y="774383"/>
                    <a:pt x="11361420" y="135255"/>
                    <a:pt x="10575608" y="135255"/>
                  </a:cubicBezTo>
                  <a:lnTo>
                    <a:pt x="1559243" y="135255"/>
                  </a:lnTo>
                  <a:close/>
                </a:path>
              </a:pathLst>
            </a:custGeom>
            <a:grpFill/>
            <a:ln w="9525" cap="flat">
              <a:noFill/>
              <a:prstDash val="solid"/>
              <a:miter/>
            </a:ln>
          </p:spPr>
          <p:txBody>
            <a:bodyPr rtlCol="0" anchor="ctr"/>
            <a:lstStyle/>
            <a:p>
              <a:endParaRPr lang="en-US">
                <a:solidFill>
                  <a:schemeClr val="tx1">
                    <a:lumMod val="85000"/>
                    <a:lumOff val="15000"/>
                  </a:schemeClr>
                </a:solidFill>
              </a:endParaRPr>
            </a:p>
          </p:txBody>
        </p:sp>
        <p:grpSp>
          <p:nvGrpSpPr>
            <p:cNvPr id="26" name="Graphic 1">
              <a:extLst>
                <a:ext uri="{FF2B5EF4-FFF2-40B4-BE49-F238E27FC236}">
                  <a16:creationId xmlns:a16="http://schemas.microsoft.com/office/drawing/2014/main" id="{654B8B42-5803-41D1-913F-6C301EAD336B}"/>
                </a:ext>
              </a:extLst>
            </p:cNvPr>
            <p:cNvGrpSpPr/>
            <p:nvPr/>
          </p:nvGrpSpPr>
          <p:grpSpPr>
            <a:xfrm>
              <a:off x="1795462" y="2549841"/>
              <a:ext cx="8943975" cy="1763077"/>
              <a:chOff x="1795462" y="2549841"/>
              <a:chExt cx="8943975" cy="1763077"/>
            </a:xfrm>
            <a:grpFill/>
          </p:grpSpPr>
          <p:sp>
            <p:nvSpPr>
              <p:cNvPr id="27" name="Freeform: Shape 26">
                <a:extLst>
                  <a:ext uri="{FF2B5EF4-FFF2-40B4-BE49-F238E27FC236}">
                    <a16:creationId xmlns:a16="http://schemas.microsoft.com/office/drawing/2014/main" id="{1956A415-B8A2-4A60-9439-DDFE21A83E2F}"/>
                  </a:ext>
                </a:extLst>
              </p:cNvPr>
              <p:cNvSpPr/>
              <p:nvPr/>
            </p:nvSpPr>
            <p:spPr>
              <a:xfrm>
                <a:off x="5654992" y="2549841"/>
                <a:ext cx="3864292" cy="1695450"/>
              </a:xfrm>
              <a:custGeom>
                <a:avLst/>
                <a:gdLst>
                  <a:gd name="connsiteX0" fmla="*/ 1693545 w 3864292"/>
                  <a:gd name="connsiteY0" fmla="*/ 286703 h 1695450"/>
                  <a:gd name="connsiteX1" fmla="*/ 1693545 w 3864292"/>
                  <a:gd name="connsiteY1" fmla="*/ 767715 h 1695450"/>
                  <a:gd name="connsiteX2" fmla="*/ 1858327 w 3864292"/>
                  <a:gd name="connsiteY2" fmla="*/ 767715 h 1695450"/>
                  <a:gd name="connsiteX3" fmla="*/ 2096452 w 3864292"/>
                  <a:gd name="connsiteY3" fmla="*/ 741045 h 1695450"/>
                  <a:gd name="connsiteX4" fmla="*/ 2190750 w 3864292"/>
                  <a:gd name="connsiteY4" fmla="*/ 658178 h 1695450"/>
                  <a:gd name="connsiteX5" fmla="*/ 2225040 w 3864292"/>
                  <a:gd name="connsiteY5" fmla="*/ 526733 h 1695450"/>
                  <a:gd name="connsiteX6" fmla="*/ 2177415 w 3864292"/>
                  <a:gd name="connsiteY6" fmla="*/ 374333 h 1695450"/>
                  <a:gd name="connsiteX7" fmla="*/ 2056447 w 3864292"/>
                  <a:gd name="connsiteY7" fmla="*/ 299085 h 1695450"/>
                  <a:gd name="connsiteX8" fmla="*/ 1839277 w 3864292"/>
                  <a:gd name="connsiteY8" fmla="*/ 287655 h 1695450"/>
                  <a:gd name="connsiteX9" fmla="*/ 1693545 w 3864292"/>
                  <a:gd name="connsiteY9" fmla="*/ 287655 h 1695450"/>
                  <a:gd name="connsiteX10" fmla="*/ 301943 w 3864292"/>
                  <a:gd name="connsiteY10" fmla="*/ 286703 h 1695450"/>
                  <a:gd name="connsiteX11" fmla="*/ 301943 w 3864292"/>
                  <a:gd name="connsiteY11" fmla="*/ 767715 h 1695450"/>
                  <a:gd name="connsiteX12" fmla="*/ 466725 w 3864292"/>
                  <a:gd name="connsiteY12" fmla="*/ 767715 h 1695450"/>
                  <a:gd name="connsiteX13" fmla="*/ 704850 w 3864292"/>
                  <a:gd name="connsiteY13" fmla="*/ 741045 h 1695450"/>
                  <a:gd name="connsiteX14" fmla="*/ 799147 w 3864292"/>
                  <a:gd name="connsiteY14" fmla="*/ 658178 h 1695450"/>
                  <a:gd name="connsiteX15" fmla="*/ 833438 w 3864292"/>
                  <a:gd name="connsiteY15" fmla="*/ 526733 h 1695450"/>
                  <a:gd name="connsiteX16" fmla="*/ 785813 w 3864292"/>
                  <a:gd name="connsiteY16" fmla="*/ 374333 h 1695450"/>
                  <a:gd name="connsiteX17" fmla="*/ 664845 w 3864292"/>
                  <a:gd name="connsiteY17" fmla="*/ 299085 h 1695450"/>
                  <a:gd name="connsiteX18" fmla="*/ 447675 w 3864292"/>
                  <a:gd name="connsiteY18" fmla="*/ 287655 h 1695450"/>
                  <a:gd name="connsiteX19" fmla="*/ 301943 w 3864292"/>
                  <a:gd name="connsiteY19" fmla="*/ 287655 h 1695450"/>
                  <a:gd name="connsiteX20" fmla="*/ 2676525 w 3864292"/>
                  <a:gd name="connsiteY20" fmla="*/ 0 h 1695450"/>
                  <a:gd name="connsiteX21" fmla="*/ 3864293 w 3864292"/>
                  <a:gd name="connsiteY21" fmla="*/ 0 h 1695450"/>
                  <a:gd name="connsiteX22" fmla="*/ 3864293 w 3864292"/>
                  <a:gd name="connsiteY22" fmla="*/ 286703 h 1695450"/>
                  <a:gd name="connsiteX23" fmla="*/ 3422333 w 3864292"/>
                  <a:gd name="connsiteY23" fmla="*/ 286703 h 1695450"/>
                  <a:gd name="connsiteX24" fmla="*/ 3422333 w 3864292"/>
                  <a:gd name="connsiteY24" fmla="*/ 1695450 h 1695450"/>
                  <a:gd name="connsiteX25" fmla="*/ 3120390 w 3864292"/>
                  <a:gd name="connsiteY25" fmla="*/ 1695450 h 1695450"/>
                  <a:gd name="connsiteX26" fmla="*/ 3120390 w 3864292"/>
                  <a:gd name="connsiteY26" fmla="*/ 286703 h 1695450"/>
                  <a:gd name="connsiteX27" fmla="*/ 2676525 w 3864292"/>
                  <a:gd name="connsiteY27" fmla="*/ 286703 h 1695450"/>
                  <a:gd name="connsiteX28" fmla="*/ 2676525 w 3864292"/>
                  <a:gd name="connsiteY28" fmla="*/ 0 h 1695450"/>
                  <a:gd name="connsiteX29" fmla="*/ 2676525 w 3864292"/>
                  <a:gd name="connsiteY29" fmla="*/ 0 h 1695450"/>
                  <a:gd name="connsiteX30" fmla="*/ 1392555 w 3864292"/>
                  <a:gd name="connsiteY30" fmla="*/ 0 h 1695450"/>
                  <a:gd name="connsiteX31" fmla="*/ 1876425 w 3864292"/>
                  <a:gd name="connsiteY31" fmla="*/ 0 h 1695450"/>
                  <a:gd name="connsiteX32" fmla="*/ 2235518 w 3864292"/>
                  <a:gd name="connsiteY32" fmla="*/ 25718 h 1695450"/>
                  <a:gd name="connsiteX33" fmla="*/ 2450783 w 3864292"/>
                  <a:gd name="connsiteY33" fmla="*/ 191453 h 1695450"/>
                  <a:gd name="connsiteX34" fmla="*/ 2537460 w 3864292"/>
                  <a:gd name="connsiteY34" fmla="*/ 521970 h 1695450"/>
                  <a:gd name="connsiteX35" fmla="*/ 2487930 w 3864292"/>
                  <a:gd name="connsiteY35" fmla="*/ 784860 h 1695450"/>
                  <a:gd name="connsiteX36" fmla="*/ 2361247 w 3864292"/>
                  <a:gd name="connsiteY36" fmla="*/ 951548 h 1695450"/>
                  <a:gd name="connsiteX37" fmla="*/ 2205038 w 3864292"/>
                  <a:gd name="connsiteY37" fmla="*/ 1031558 h 1695450"/>
                  <a:gd name="connsiteX38" fmla="*/ 1891665 w 3864292"/>
                  <a:gd name="connsiteY38" fmla="*/ 1055370 h 1695450"/>
                  <a:gd name="connsiteX39" fmla="*/ 1694497 w 3864292"/>
                  <a:gd name="connsiteY39" fmla="*/ 1055370 h 1695450"/>
                  <a:gd name="connsiteX40" fmla="*/ 1694497 w 3864292"/>
                  <a:gd name="connsiteY40" fmla="*/ 1694498 h 1695450"/>
                  <a:gd name="connsiteX41" fmla="*/ 1392555 w 3864292"/>
                  <a:gd name="connsiteY41" fmla="*/ 1694498 h 1695450"/>
                  <a:gd name="connsiteX42" fmla="*/ 1392555 w 3864292"/>
                  <a:gd name="connsiteY42" fmla="*/ 0 h 1695450"/>
                  <a:gd name="connsiteX43" fmla="*/ 1392555 w 3864292"/>
                  <a:gd name="connsiteY43" fmla="*/ 0 h 1695450"/>
                  <a:gd name="connsiteX44" fmla="*/ 0 w 3864292"/>
                  <a:gd name="connsiteY44" fmla="*/ 0 h 1695450"/>
                  <a:gd name="connsiteX45" fmla="*/ 483870 w 3864292"/>
                  <a:gd name="connsiteY45" fmla="*/ 0 h 1695450"/>
                  <a:gd name="connsiteX46" fmla="*/ 842963 w 3864292"/>
                  <a:gd name="connsiteY46" fmla="*/ 25718 h 1695450"/>
                  <a:gd name="connsiteX47" fmla="*/ 1058227 w 3864292"/>
                  <a:gd name="connsiteY47" fmla="*/ 191453 h 1695450"/>
                  <a:gd name="connsiteX48" fmla="*/ 1144905 w 3864292"/>
                  <a:gd name="connsiteY48" fmla="*/ 521970 h 1695450"/>
                  <a:gd name="connsiteX49" fmla="*/ 1095375 w 3864292"/>
                  <a:gd name="connsiteY49" fmla="*/ 784860 h 1695450"/>
                  <a:gd name="connsiteX50" fmla="*/ 968693 w 3864292"/>
                  <a:gd name="connsiteY50" fmla="*/ 951548 h 1695450"/>
                  <a:gd name="connsiteX51" fmla="*/ 812482 w 3864292"/>
                  <a:gd name="connsiteY51" fmla="*/ 1031558 h 1695450"/>
                  <a:gd name="connsiteX52" fmla="*/ 499110 w 3864292"/>
                  <a:gd name="connsiteY52" fmla="*/ 1055370 h 1695450"/>
                  <a:gd name="connsiteX53" fmla="*/ 301943 w 3864292"/>
                  <a:gd name="connsiteY53" fmla="*/ 1055370 h 1695450"/>
                  <a:gd name="connsiteX54" fmla="*/ 301943 w 3864292"/>
                  <a:gd name="connsiteY54" fmla="*/ 1694498 h 1695450"/>
                  <a:gd name="connsiteX55" fmla="*/ 0 w 3864292"/>
                  <a:gd name="connsiteY55" fmla="*/ 1694498 h 1695450"/>
                  <a:gd name="connsiteX56" fmla="*/ 0 w 3864292"/>
                  <a:gd name="connsiteY56" fmla="*/ 0 h 1695450"/>
                  <a:gd name="connsiteX57" fmla="*/ 0 w 3864292"/>
                  <a:gd name="connsiteY57"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864292" h="1695450">
                    <a:moveTo>
                      <a:pt x="1693545" y="286703"/>
                    </a:moveTo>
                    <a:lnTo>
                      <a:pt x="1693545" y="767715"/>
                    </a:lnTo>
                    <a:lnTo>
                      <a:pt x="1858327" y="767715"/>
                    </a:lnTo>
                    <a:cubicBezTo>
                      <a:pt x="1977390" y="767715"/>
                      <a:pt x="2056447" y="759143"/>
                      <a:pt x="2096452" y="741045"/>
                    </a:cubicBezTo>
                    <a:cubicBezTo>
                      <a:pt x="2136458" y="722948"/>
                      <a:pt x="2167890" y="695325"/>
                      <a:pt x="2190750" y="658178"/>
                    </a:cubicBezTo>
                    <a:cubicBezTo>
                      <a:pt x="2213610" y="620078"/>
                      <a:pt x="2225040" y="576263"/>
                      <a:pt x="2225040" y="526733"/>
                    </a:cubicBezTo>
                    <a:cubicBezTo>
                      <a:pt x="2225040" y="464820"/>
                      <a:pt x="2208847" y="414338"/>
                      <a:pt x="2177415" y="374333"/>
                    </a:cubicBezTo>
                    <a:cubicBezTo>
                      <a:pt x="2145030" y="334328"/>
                      <a:pt x="2105025" y="309563"/>
                      <a:pt x="2056447" y="299085"/>
                    </a:cubicBezTo>
                    <a:cubicBezTo>
                      <a:pt x="2020252" y="291465"/>
                      <a:pt x="1947863" y="287655"/>
                      <a:pt x="1839277" y="287655"/>
                    </a:cubicBezTo>
                    <a:lnTo>
                      <a:pt x="1693545" y="287655"/>
                    </a:lnTo>
                    <a:close/>
                    <a:moveTo>
                      <a:pt x="301943" y="286703"/>
                    </a:moveTo>
                    <a:lnTo>
                      <a:pt x="301943" y="767715"/>
                    </a:lnTo>
                    <a:lnTo>
                      <a:pt x="466725" y="767715"/>
                    </a:lnTo>
                    <a:cubicBezTo>
                      <a:pt x="585788" y="767715"/>
                      <a:pt x="664845" y="759143"/>
                      <a:pt x="704850" y="741045"/>
                    </a:cubicBezTo>
                    <a:cubicBezTo>
                      <a:pt x="744855" y="722948"/>
                      <a:pt x="776288" y="695325"/>
                      <a:pt x="799147" y="658178"/>
                    </a:cubicBezTo>
                    <a:cubicBezTo>
                      <a:pt x="822007" y="620078"/>
                      <a:pt x="833438" y="576263"/>
                      <a:pt x="833438" y="526733"/>
                    </a:cubicBezTo>
                    <a:cubicBezTo>
                      <a:pt x="833438" y="464820"/>
                      <a:pt x="817245" y="414338"/>
                      <a:pt x="785813" y="374333"/>
                    </a:cubicBezTo>
                    <a:cubicBezTo>
                      <a:pt x="753427" y="334328"/>
                      <a:pt x="713422" y="309563"/>
                      <a:pt x="664845" y="299085"/>
                    </a:cubicBezTo>
                    <a:cubicBezTo>
                      <a:pt x="628650" y="291465"/>
                      <a:pt x="556260" y="287655"/>
                      <a:pt x="447675" y="287655"/>
                    </a:cubicBezTo>
                    <a:lnTo>
                      <a:pt x="301943" y="287655"/>
                    </a:lnTo>
                    <a:close/>
                    <a:moveTo>
                      <a:pt x="2676525" y="0"/>
                    </a:moveTo>
                    <a:lnTo>
                      <a:pt x="3864293" y="0"/>
                    </a:lnTo>
                    <a:lnTo>
                      <a:pt x="3864293" y="286703"/>
                    </a:lnTo>
                    <a:lnTo>
                      <a:pt x="3422333" y="286703"/>
                    </a:lnTo>
                    <a:lnTo>
                      <a:pt x="3422333" y="1695450"/>
                    </a:lnTo>
                    <a:lnTo>
                      <a:pt x="3120390" y="1695450"/>
                    </a:lnTo>
                    <a:lnTo>
                      <a:pt x="3120390" y="286703"/>
                    </a:lnTo>
                    <a:lnTo>
                      <a:pt x="2676525" y="286703"/>
                    </a:lnTo>
                    <a:lnTo>
                      <a:pt x="2676525" y="0"/>
                    </a:lnTo>
                    <a:lnTo>
                      <a:pt x="2676525" y="0"/>
                    </a:lnTo>
                    <a:close/>
                    <a:moveTo>
                      <a:pt x="1392555" y="0"/>
                    </a:moveTo>
                    <a:lnTo>
                      <a:pt x="1876425" y="0"/>
                    </a:lnTo>
                    <a:cubicBezTo>
                      <a:pt x="2060257" y="0"/>
                      <a:pt x="2179320" y="8573"/>
                      <a:pt x="2235518" y="25718"/>
                    </a:cubicBezTo>
                    <a:cubicBezTo>
                      <a:pt x="2321243" y="51435"/>
                      <a:pt x="2392680" y="106680"/>
                      <a:pt x="2450783" y="191453"/>
                    </a:cubicBezTo>
                    <a:cubicBezTo>
                      <a:pt x="2508885" y="276225"/>
                      <a:pt x="2537460" y="386715"/>
                      <a:pt x="2537460" y="521970"/>
                    </a:cubicBezTo>
                    <a:cubicBezTo>
                      <a:pt x="2537460" y="625793"/>
                      <a:pt x="2521268" y="713423"/>
                      <a:pt x="2487930" y="784860"/>
                    </a:cubicBezTo>
                    <a:cubicBezTo>
                      <a:pt x="2454593" y="855345"/>
                      <a:pt x="2412683" y="911543"/>
                      <a:pt x="2361247" y="951548"/>
                    </a:cubicBezTo>
                    <a:cubicBezTo>
                      <a:pt x="2309813" y="991553"/>
                      <a:pt x="2257425" y="1019175"/>
                      <a:pt x="2205038" y="1031558"/>
                    </a:cubicBezTo>
                    <a:cubicBezTo>
                      <a:pt x="2132647" y="1047750"/>
                      <a:pt x="2028825" y="1055370"/>
                      <a:pt x="1891665" y="1055370"/>
                    </a:cubicBezTo>
                    <a:lnTo>
                      <a:pt x="1694497" y="1055370"/>
                    </a:lnTo>
                    <a:lnTo>
                      <a:pt x="1694497" y="1694498"/>
                    </a:lnTo>
                    <a:lnTo>
                      <a:pt x="1392555" y="1694498"/>
                    </a:lnTo>
                    <a:lnTo>
                      <a:pt x="1392555" y="0"/>
                    </a:lnTo>
                    <a:lnTo>
                      <a:pt x="1392555" y="0"/>
                    </a:lnTo>
                    <a:close/>
                    <a:moveTo>
                      <a:pt x="0" y="0"/>
                    </a:moveTo>
                    <a:lnTo>
                      <a:pt x="483870" y="0"/>
                    </a:lnTo>
                    <a:cubicBezTo>
                      <a:pt x="667702" y="0"/>
                      <a:pt x="786765" y="8573"/>
                      <a:pt x="842963" y="25718"/>
                    </a:cubicBezTo>
                    <a:cubicBezTo>
                      <a:pt x="928688" y="51435"/>
                      <a:pt x="1000125" y="106680"/>
                      <a:pt x="1058227" y="191453"/>
                    </a:cubicBezTo>
                    <a:cubicBezTo>
                      <a:pt x="1116330" y="276225"/>
                      <a:pt x="1144905" y="386715"/>
                      <a:pt x="1144905" y="521970"/>
                    </a:cubicBezTo>
                    <a:cubicBezTo>
                      <a:pt x="1144905" y="625793"/>
                      <a:pt x="1128713" y="713423"/>
                      <a:pt x="1095375" y="784860"/>
                    </a:cubicBezTo>
                    <a:cubicBezTo>
                      <a:pt x="1062038" y="855345"/>
                      <a:pt x="1020127" y="911543"/>
                      <a:pt x="968693" y="951548"/>
                    </a:cubicBezTo>
                    <a:cubicBezTo>
                      <a:pt x="917257" y="991553"/>
                      <a:pt x="864870" y="1019175"/>
                      <a:pt x="812482" y="1031558"/>
                    </a:cubicBezTo>
                    <a:cubicBezTo>
                      <a:pt x="740093" y="1047750"/>
                      <a:pt x="636270" y="1055370"/>
                      <a:pt x="499110" y="1055370"/>
                    </a:cubicBezTo>
                    <a:lnTo>
                      <a:pt x="301943" y="1055370"/>
                    </a:lnTo>
                    <a:lnTo>
                      <a:pt x="301943" y="1694498"/>
                    </a:lnTo>
                    <a:lnTo>
                      <a:pt x="0" y="1694498"/>
                    </a:lnTo>
                    <a:lnTo>
                      <a:pt x="0" y="0"/>
                    </a:lnTo>
                    <a:lnTo>
                      <a:pt x="0" y="0"/>
                    </a:lnTo>
                    <a:close/>
                  </a:path>
                </a:pathLst>
              </a:custGeom>
              <a:grpFill/>
              <a:ln w="9525" cap="flat">
                <a:noFill/>
                <a:prstDash val="solid"/>
                <a:miter/>
              </a:ln>
            </p:spPr>
            <p:txBody>
              <a:bodyPr rtlCol="0" anchor="ctr"/>
              <a:lstStyle/>
              <a:p>
                <a:endParaRPr lang="en-US">
                  <a:solidFill>
                    <a:schemeClr val="tx1">
                      <a:lumMod val="85000"/>
                      <a:lumOff val="15000"/>
                    </a:schemeClr>
                  </a:solidFill>
                </a:endParaRPr>
              </a:p>
            </p:txBody>
          </p:sp>
          <p:grpSp>
            <p:nvGrpSpPr>
              <p:cNvPr id="28" name="Graphic 1">
                <a:extLst>
                  <a:ext uri="{FF2B5EF4-FFF2-40B4-BE49-F238E27FC236}">
                    <a16:creationId xmlns:a16="http://schemas.microsoft.com/office/drawing/2014/main" id="{654B8B42-5803-41D1-913F-6C301EAD336B}"/>
                  </a:ext>
                </a:extLst>
              </p:cNvPr>
              <p:cNvGrpSpPr/>
              <p:nvPr/>
            </p:nvGrpSpPr>
            <p:grpSpPr>
              <a:xfrm>
                <a:off x="1795462" y="2615564"/>
                <a:ext cx="8943975" cy="1697354"/>
                <a:chOff x="1795462" y="2615564"/>
                <a:chExt cx="8943975" cy="1697354"/>
              </a:xfrm>
              <a:grpFill/>
            </p:grpSpPr>
            <p:sp>
              <p:nvSpPr>
                <p:cNvPr id="29" name="Freeform: Shape 28">
                  <a:extLst>
                    <a:ext uri="{FF2B5EF4-FFF2-40B4-BE49-F238E27FC236}">
                      <a16:creationId xmlns:a16="http://schemas.microsoft.com/office/drawing/2014/main" id="{4BF55E03-EA07-4906-BB8F-E8D00F3A60D3}"/>
                    </a:ext>
                  </a:extLst>
                </p:cNvPr>
                <p:cNvSpPr/>
                <p:nvPr/>
              </p:nvSpPr>
              <p:spPr>
                <a:xfrm>
                  <a:off x="1795462" y="2615564"/>
                  <a:ext cx="1414462" cy="1697354"/>
                </a:xfrm>
                <a:custGeom>
                  <a:avLst/>
                  <a:gdLst>
                    <a:gd name="connsiteX0" fmla="*/ 1288732 w 1414462"/>
                    <a:gd name="connsiteY0" fmla="*/ 1835468 h 1835467"/>
                    <a:gd name="connsiteX1" fmla="*/ 689610 w 1414462"/>
                    <a:gd name="connsiteY1" fmla="*/ 365760 h 1835467"/>
                    <a:gd name="connsiteX2" fmla="*/ 126683 w 1414462"/>
                    <a:gd name="connsiteY2" fmla="*/ 1798320 h 1835467"/>
                    <a:gd name="connsiteX3" fmla="*/ 0 w 1414462"/>
                    <a:gd name="connsiteY3" fmla="*/ 1747838 h 1835467"/>
                    <a:gd name="connsiteX4" fmla="*/ 687705 w 1414462"/>
                    <a:gd name="connsiteY4" fmla="*/ 0 h 1835467"/>
                    <a:gd name="connsiteX5" fmla="*/ 1414463 w 1414462"/>
                    <a:gd name="connsiteY5" fmla="*/ 1784985 h 18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4462" h="1835467">
                      <a:moveTo>
                        <a:pt x="1288732" y="1835468"/>
                      </a:moveTo>
                      <a:lnTo>
                        <a:pt x="689610" y="365760"/>
                      </a:lnTo>
                      <a:lnTo>
                        <a:pt x="126683" y="1798320"/>
                      </a:lnTo>
                      <a:lnTo>
                        <a:pt x="0" y="1747838"/>
                      </a:lnTo>
                      <a:lnTo>
                        <a:pt x="687705" y="0"/>
                      </a:lnTo>
                      <a:lnTo>
                        <a:pt x="1414463" y="1784985"/>
                      </a:lnTo>
                      <a:close/>
                    </a:path>
                  </a:pathLst>
                </a:custGeom>
                <a:grpFill/>
                <a:ln w="9525" cap="flat">
                  <a:noFill/>
                  <a:prstDash val="solid"/>
                  <a:miter/>
                </a:ln>
              </p:spPr>
              <p:txBody>
                <a:bodyPr rtlCol="0" anchor="ctr"/>
                <a:lstStyle/>
                <a:p>
                  <a:endParaRPr lang="en-US">
                    <a:solidFill>
                      <a:schemeClr val="tx1">
                        <a:lumMod val="85000"/>
                        <a:lumOff val="15000"/>
                      </a:schemeClr>
                    </a:solidFill>
                  </a:endParaRPr>
                </a:p>
              </p:txBody>
            </p:sp>
            <p:grpSp>
              <p:nvGrpSpPr>
                <p:cNvPr id="30" name="Graphic 1">
                  <a:extLst>
                    <a:ext uri="{FF2B5EF4-FFF2-40B4-BE49-F238E27FC236}">
                      <a16:creationId xmlns:a16="http://schemas.microsoft.com/office/drawing/2014/main" id="{654B8B42-5803-41D1-913F-6C301EAD336B}"/>
                    </a:ext>
                  </a:extLst>
                </p:cNvPr>
                <p:cNvGrpSpPr/>
                <p:nvPr/>
              </p:nvGrpSpPr>
              <p:grpSpPr>
                <a:xfrm>
                  <a:off x="3416617" y="2615564"/>
                  <a:ext cx="7322820" cy="1697354"/>
                  <a:chOff x="3416617" y="2615564"/>
                  <a:chExt cx="7322820" cy="1697354"/>
                </a:xfrm>
                <a:grpFill/>
              </p:grpSpPr>
              <p:sp>
                <p:nvSpPr>
                  <p:cNvPr id="31" name="Freeform: Shape 30">
                    <a:extLst>
                      <a:ext uri="{FF2B5EF4-FFF2-40B4-BE49-F238E27FC236}">
                        <a16:creationId xmlns:a16="http://schemas.microsoft.com/office/drawing/2014/main" id="{91BD0B22-2415-4008-BFAE-7EE8BEC602DA}"/>
                      </a:ext>
                    </a:extLst>
                  </p:cNvPr>
                  <p:cNvSpPr/>
                  <p:nvPr/>
                </p:nvSpPr>
                <p:spPr>
                  <a:xfrm>
                    <a:off x="3416617" y="2615564"/>
                    <a:ext cx="815339" cy="1697354"/>
                  </a:xfrm>
                  <a:custGeom>
                    <a:avLst/>
                    <a:gdLst>
                      <a:gd name="connsiteX0" fmla="*/ 815340 w 815339"/>
                      <a:gd name="connsiteY0" fmla="*/ 1697355 h 1697354"/>
                      <a:gd name="connsiteX1" fmla="*/ 0 w 815339"/>
                      <a:gd name="connsiteY1" fmla="*/ 1697355 h 1697354"/>
                      <a:gd name="connsiteX2" fmla="*/ 37147 w 815339"/>
                      <a:gd name="connsiteY2" fmla="*/ 0 h 1697354"/>
                      <a:gd name="connsiteX3" fmla="*/ 172402 w 815339"/>
                      <a:gd name="connsiteY3" fmla="*/ 3810 h 1697354"/>
                      <a:gd name="connsiteX4" fmla="*/ 139065 w 815339"/>
                      <a:gd name="connsiteY4" fmla="*/ 1561148 h 1697354"/>
                      <a:gd name="connsiteX5" fmla="*/ 815340 w 815339"/>
                      <a:gd name="connsiteY5" fmla="*/ 1561148 h 169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5339" h="1697354">
                        <a:moveTo>
                          <a:pt x="815340" y="1697355"/>
                        </a:moveTo>
                        <a:lnTo>
                          <a:pt x="0" y="1697355"/>
                        </a:lnTo>
                        <a:lnTo>
                          <a:pt x="37147" y="0"/>
                        </a:lnTo>
                        <a:lnTo>
                          <a:pt x="172402" y="3810"/>
                        </a:lnTo>
                        <a:lnTo>
                          <a:pt x="139065" y="1561148"/>
                        </a:lnTo>
                        <a:lnTo>
                          <a:pt x="815340" y="1561148"/>
                        </a:lnTo>
                        <a:close/>
                      </a:path>
                    </a:pathLst>
                  </a:custGeom>
                  <a:grpFill/>
                  <a:ln w="9525" cap="flat">
                    <a:noFill/>
                    <a:prstDash val="solid"/>
                    <a:miter/>
                  </a:ln>
                </p:spPr>
                <p:txBody>
                  <a:bodyPr rtlCol="0" anchor="ctr"/>
                  <a:lstStyle/>
                  <a:p>
                    <a:endParaRPr lang="en-US">
                      <a:solidFill>
                        <a:schemeClr val="tx1">
                          <a:lumMod val="85000"/>
                          <a:lumOff val="15000"/>
                        </a:schemeClr>
                      </a:solidFill>
                    </a:endParaRPr>
                  </a:p>
                </p:txBody>
              </p:sp>
              <p:grpSp>
                <p:nvGrpSpPr>
                  <p:cNvPr id="32" name="Graphic 1">
                    <a:extLst>
                      <a:ext uri="{FF2B5EF4-FFF2-40B4-BE49-F238E27FC236}">
                        <a16:creationId xmlns:a16="http://schemas.microsoft.com/office/drawing/2014/main" id="{654B8B42-5803-41D1-913F-6C301EAD336B}"/>
                      </a:ext>
                    </a:extLst>
                  </p:cNvPr>
                  <p:cNvGrpSpPr/>
                  <p:nvPr/>
                </p:nvGrpSpPr>
                <p:grpSpPr>
                  <a:xfrm>
                    <a:off x="4501515" y="2615564"/>
                    <a:ext cx="6237922" cy="1697354"/>
                    <a:chOff x="4501515" y="2615564"/>
                    <a:chExt cx="6237922" cy="1697354"/>
                  </a:xfrm>
                  <a:grpFill/>
                </p:grpSpPr>
                <p:sp>
                  <p:nvSpPr>
                    <p:cNvPr id="33" name="Freeform: Shape 32">
                      <a:extLst>
                        <a:ext uri="{FF2B5EF4-FFF2-40B4-BE49-F238E27FC236}">
                          <a16:creationId xmlns:a16="http://schemas.microsoft.com/office/drawing/2014/main" id="{3B10E363-7F63-4F0C-B916-6CF34FC8F53D}"/>
                        </a:ext>
                      </a:extLst>
                    </p:cNvPr>
                    <p:cNvSpPr/>
                    <p:nvPr/>
                  </p:nvSpPr>
                  <p:spPr>
                    <a:xfrm>
                      <a:off x="4501515" y="2615564"/>
                      <a:ext cx="882967" cy="1697354"/>
                    </a:xfrm>
                    <a:custGeom>
                      <a:avLst/>
                      <a:gdLst>
                        <a:gd name="connsiteX0" fmla="*/ 882967 w 882967"/>
                        <a:gd name="connsiteY0" fmla="*/ 1697355 h 1697354"/>
                        <a:gd name="connsiteX1" fmla="*/ 0 w 882967"/>
                        <a:gd name="connsiteY1" fmla="*/ 1697355 h 1697354"/>
                        <a:gd name="connsiteX2" fmla="*/ 40005 w 882967"/>
                        <a:gd name="connsiteY2" fmla="*/ 0 h 1697354"/>
                        <a:gd name="connsiteX3" fmla="*/ 175260 w 882967"/>
                        <a:gd name="connsiteY3" fmla="*/ 3810 h 1697354"/>
                        <a:gd name="connsiteX4" fmla="*/ 138113 w 882967"/>
                        <a:gd name="connsiteY4" fmla="*/ 1561148 h 1697354"/>
                        <a:gd name="connsiteX5" fmla="*/ 882967 w 882967"/>
                        <a:gd name="connsiteY5" fmla="*/ 1561148 h 169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967" h="1697354">
                          <a:moveTo>
                            <a:pt x="882967" y="1697355"/>
                          </a:moveTo>
                          <a:lnTo>
                            <a:pt x="0" y="1697355"/>
                          </a:lnTo>
                          <a:lnTo>
                            <a:pt x="40005" y="0"/>
                          </a:lnTo>
                          <a:lnTo>
                            <a:pt x="175260" y="3810"/>
                          </a:lnTo>
                          <a:lnTo>
                            <a:pt x="138113" y="1561148"/>
                          </a:lnTo>
                          <a:lnTo>
                            <a:pt x="882967" y="1561148"/>
                          </a:lnTo>
                          <a:close/>
                        </a:path>
                      </a:pathLst>
                    </a:custGeom>
                    <a:grpFill/>
                    <a:ln w="9525" cap="flat">
                      <a:noFill/>
                      <a:prstDash val="solid"/>
                      <a:miter/>
                    </a:ln>
                  </p:spPr>
                  <p:txBody>
                    <a:bodyPr rtlCol="0" anchor="ctr"/>
                    <a:lstStyle/>
                    <a:p>
                      <a:endParaRPr lang="en-US">
                        <a:solidFill>
                          <a:schemeClr val="tx1">
                            <a:lumMod val="85000"/>
                            <a:lumOff val="15000"/>
                          </a:schemeClr>
                        </a:solidFill>
                      </a:endParaRPr>
                    </a:p>
                  </p:txBody>
                </p:sp>
                <p:sp>
                  <p:nvSpPr>
                    <p:cNvPr id="34" name="Freeform: Shape 33">
                      <a:extLst>
                        <a:ext uri="{FF2B5EF4-FFF2-40B4-BE49-F238E27FC236}">
                          <a16:creationId xmlns:a16="http://schemas.microsoft.com/office/drawing/2014/main" id="{078E0373-37EF-469E-89D2-6214E7756EC3}"/>
                        </a:ext>
                      </a:extLst>
                    </p:cNvPr>
                    <p:cNvSpPr/>
                    <p:nvPr/>
                  </p:nvSpPr>
                  <p:spPr>
                    <a:xfrm>
                      <a:off x="9180194" y="3837621"/>
                      <a:ext cx="1559242" cy="407670"/>
                    </a:xfrm>
                    <a:custGeom>
                      <a:avLst/>
                      <a:gdLst>
                        <a:gd name="connsiteX0" fmla="*/ 0 w 1559242"/>
                        <a:gd name="connsiteY0" fmla="*/ 324803 h 407670"/>
                        <a:gd name="connsiteX1" fmla="*/ 88582 w 1559242"/>
                        <a:gd name="connsiteY1" fmla="*/ 324803 h 407670"/>
                        <a:gd name="connsiteX2" fmla="*/ 88582 w 1559242"/>
                        <a:gd name="connsiteY2" fmla="*/ 400050 h 407670"/>
                        <a:gd name="connsiteX3" fmla="*/ 0 w 1559242"/>
                        <a:gd name="connsiteY3" fmla="*/ 400050 h 407670"/>
                        <a:gd name="connsiteX4" fmla="*/ 0 w 1559242"/>
                        <a:gd name="connsiteY4" fmla="*/ 324803 h 407670"/>
                        <a:gd name="connsiteX5" fmla="*/ 0 w 1559242"/>
                        <a:gd name="connsiteY5" fmla="*/ 324803 h 407670"/>
                        <a:gd name="connsiteX6" fmla="*/ 851535 w 1559242"/>
                        <a:gd name="connsiteY6" fmla="*/ 68580 h 407670"/>
                        <a:gd name="connsiteX7" fmla="*/ 758190 w 1559242"/>
                        <a:gd name="connsiteY7" fmla="*/ 101918 h 407670"/>
                        <a:gd name="connsiteX8" fmla="*/ 722947 w 1559242"/>
                        <a:gd name="connsiteY8" fmla="*/ 203835 h 407670"/>
                        <a:gd name="connsiteX9" fmla="*/ 759143 w 1559242"/>
                        <a:gd name="connsiteY9" fmla="*/ 304800 h 407670"/>
                        <a:gd name="connsiteX10" fmla="*/ 851535 w 1559242"/>
                        <a:gd name="connsiteY10" fmla="*/ 339090 h 407670"/>
                        <a:gd name="connsiteX11" fmla="*/ 942976 w 1559242"/>
                        <a:gd name="connsiteY11" fmla="*/ 304800 h 407670"/>
                        <a:gd name="connsiteX12" fmla="*/ 979170 w 1559242"/>
                        <a:gd name="connsiteY12" fmla="*/ 201930 h 407670"/>
                        <a:gd name="connsiteX13" fmla="*/ 943928 w 1559242"/>
                        <a:gd name="connsiteY13" fmla="*/ 100965 h 407670"/>
                        <a:gd name="connsiteX14" fmla="*/ 851535 w 1559242"/>
                        <a:gd name="connsiteY14" fmla="*/ 68580 h 407670"/>
                        <a:gd name="connsiteX15" fmla="*/ 851535 w 1559242"/>
                        <a:gd name="connsiteY15" fmla="*/ 68580 h 407670"/>
                        <a:gd name="connsiteX16" fmla="*/ 1113472 w 1559242"/>
                        <a:gd name="connsiteY16" fmla="*/ 6668 h 407670"/>
                        <a:gd name="connsiteX17" fmla="*/ 1252538 w 1559242"/>
                        <a:gd name="connsiteY17" fmla="*/ 6668 h 407670"/>
                        <a:gd name="connsiteX18" fmla="*/ 1336357 w 1559242"/>
                        <a:gd name="connsiteY18" fmla="*/ 275273 h 407670"/>
                        <a:gd name="connsiteX19" fmla="*/ 1419226 w 1559242"/>
                        <a:gd name="connsiteY19" fmla="*/ 6668 h 407670"/>
                        <a:gd name="connsiteX20" fmla="*/ 1559243 w 1559242"/>
                        <a:gd name="connsiteY20" fmla="*/ 6668 h 407670"/>
                        <a:gd name="connsiteX21" fmla="*/ 1559243 w 1559242"/>
                        <a:gd name="connsiteY21" fmla="*/ 400050 h 407670"/>
                        <a:gd name="connsiteX22" fmla="*/ 1472565 w 1559242"/>
                        <a:gd name="connsiteY22" fmla="*/ 400050 h 407670"/>
                        <a:gd name="connsiteX23" fmla="*/ 1472565 w 1559242"/>
                        <a:gd name="connsiteY23" fmla="*/ 90488 h 407670"/>
                        <a:gd name="connsiteX24" fmla="*/ 1381126 w 1559242"/>
                        <a:gd name="connsiteY24" fmla="*/ 400050 h 407670"/>
                        <a:gd name="connsiteX25" fmla="*/ 1291590 w 1559242"/>
                        <a:gd name="connsiteY25" fmla="*/ 400050 h 407670"/>
                        <a:gd name="connsiteX26" fmla="*/ 1200151 w 1559242"/>
                        <a:gd name="connsiteY26" fmla="*/ 90488 h 407670"/>
                        <a:gd name="connsiteX27" fmla="*/ 1200151 w 1559242"/>
                        <a:gd name="connsiteY27" fmla="*/ 400050 h 407670"/>
                        <a:gd name="connsiteX28" fmla="*/ 1113472 w 1559242"/>
                        <a:gd name="connsiteY28" fmla="*/ 400050 h 407670"/>
                        <a:gd name="connsiteX29" fmla="*/ 1113472 w 1559242"/>
                        <a:gd name="connsiteY29" fmla="*/ 6668 h 407670"/>
                        <a:gd name="connsiteX30" fmla="*/ 1113472 w 1559242"/>
                        <a:gd name="connsiteY30" fmla="*/ 6668 h 407670"/>
                        <a:gd name="connsiteX31" fmla="*/ 850582 w 1559242"/>
                        <a:gd name="connsiteY31" fmla="*/ 0 h 407670"/>
                        <a:gd name="connsiteX32" fmla="*/ 1013460 w 1559242"/>
                        <a:gd name="connsiteY32" fmla="*/ 54293 h 407670"/>
                        <a:gd name="connsiteX33" fmla="*/ 1074420 w 1559242"/>
                        <a:gd name="connsiteY33" fmla="*/ 203835 h 407670"/>
                        <a:gd name="connsiteX34" fmla="*/ 1013460 w 1559242"/>
                        <a:gd name="connsiteY34" fmla="*/ 352425 h 407670"/>
                        <a:gd name="connsiteX35" fmla="*/ 850582 w 1559242"/>
                        <a:gd name="connsiteY35" fmla="*/ 405765 h 407670"/>
                        <a:gd name="connsiteX36" fmla="*/ 686753 w 1559242"/>
                        <a:gd name="connsiteY36" fmla="*/ 352425 h 407670"/>
                        <a:gd name="connsiteX37" fmla="*/ 625793 w 1559242"/>
                        <a:gd name="connsiteY37" fmla="*/ 204788 h 407670"/>
                        <a:gd name="connsiteX38" fmla="*/ 646747 w 1559242"/>
                        <a:gd name="connsiteY38" fmla="*/ 103823 h 407670"/>
                        <a:gd name="connsiteX39" fmla="*/ 689610 w 1559242"/>
                        <a:gd name="connsiteY39" fmla="*/ 49530 h 407670"/>
                        <a:gd name="connsiteX40" fmla="*/ 749618 w 1559242"/>
                        <a:gd name="connsiteY40" fmla="*/ 14288 h 407670"/>
                        <a:gd name="connsiteX41" fmla="*/ 850582 w 1559242"/>
                        <a:gd name="connsiteY41" fmla="*/ 0 h 407670"/>
                        <a:gd name="connsiteX42" fmla="*/ 850582 w 1559242"/>
                        <a:gd name="connsiteY42" fmla="*/ 0 h 407670"/>
                        <a:gd name="connsiteX43" fmla="*/ 376238 w 1559242"/>
                        <a:gd name="connsiteY43" fmla="*/ 0 h 407670"/>
                        <a:gd name="connsiteX44" fmla="*/ 513398 w 1559242"/>
                        <a:gd name="connsiteY44" fmla="*/ 42863 h 407670"/>
                        <a:gd name="connsiteX45" fmla="*/ 561023 w 1559242"/>
                        <a:gd name="connsiteY45" fmla="*/ 115253 h 407670"/>
                        <a:gd name="connsiteX46" fmla="*/ 468630 w 1559242"/>
                        <a:gd name="connsiteY46" fmla="*/ 134303 h 407670"/>
                        <a:gd name="connsiteX47" fmla="*/ 434340 w 1559242"/>
                        <a:gd name="connsiteY47" fmla="*/ 85725 h 407670"/>
                        <a:gd name="connsiteX48" fmla="*/ 371475 w 1559242"/>
                        <a:gd name="connsiteY48" fmla="*/ 67628 h 407670"/>
                        <a:gd name="connsiteX49" fmla="*/ 288607 w 1559242"/>
                        <a:gd name="connsiteY49" fmla="*/ 99060 h 407670"/>
                        <a:gd name="connsiteX50" fmla="*/ 256223 w 1559242"/>
                        <a:gd name="connsiteY50" fmla="*/ 200978 h 407670"/>
                        <a:gd name="connsiteX51" fmla="*/ 287655 w 1559242"/>
                        <a:gd name="connsiteY51" fmla="*/ 307658 h 407670"/>
                        <a:gd name="connsiteX52" fmla="*/ 369570 w 1559242"/>
                        <a:gd name="connsiteY52" fmla="*/ 339090 h 407670"/>
                        <a:gd name="connsiteX53" fmla="*/ 433388 w 1559242"/>
                        <a:gd name="connsiteY53" fmla="*/ 319088 h 407670"/>
                        <a:gd name="connsiteX54" fmla="*/ 471488 w 1559242"/>
                        <a:gd name="connsiteY54" fmla="*/ 256223 h 407670"/>
                        <a:gd name="connsiteX55" fmla="*/ 561975 w 1559242"/>
                        <a:gd name="connsiteY55" fmla="*/ 280988 h 407670"/>
                        <a:gd name="connsiteX56" fmla="*/ 492443 w 1559242"/>
                        <a:gd name="connsiteY56" fmla="*/ 376238 h 407670"/>
                        <a:gd name="connsiteX57" fmla="*/ 369570 w 1559242"/>
                        <a:gd name="connsiteY57" fmla="*/ 407670 h 407670"/>
                        <a:gd name="connsiteX58" fmla="*/ 218123 w 1559242"/>
                        <a:gd name="connsiteY58" fmla="*/ 354330 h 407670"/>
                        <a:gd name="connsiteX59" fmla="*/ 159068 w 1559242"/>
                        <a:gd name="connsiteY59" fmla="*/ 207645 h 407670"/>
                        <a:gd name="connsiteX60" fmla="*/ 218123 w 1559242"/>
                        <a:gd name="connsiteY60" fmla="*/ 55245 h 407670"/>
                        <a:gd name="connsiteX61" fmla="*/ 376238 w 1559242"/>
                        <a:gd name="connsiteY61" fmla="*/ 0 h 407670"/>
                        <a:gd name="connsiteX62" fmla="*/ 376238 w 1559242"/>
                        <a:gd name="connsiteY62" fmla="*/ 0 h 40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59242" h="407670">
                          <a:moveTo>
                            <a:pt x="0" y="324803"/>
                          </a:moveTo>
                          <a:lnTo>
                            <a:pt x="88582" y="324803"/>
                          </a:lnTo>
                          <a:lnTo>
                            <a:pt x="88582" y="400050"/>
                          </a:lnTo>
                          <a:lnTo>
                            <a:pt x="0" y="400050"/>
                          </a:lnTo>
                          <a:lnTo>
                            <a:pt x="0" y="324803"/>
                          </a:lnTo>
                          <a:lnTo>
                            <a:pt x="0" y="324803"/>
                          </a:lnTo>
                          <a:close/>
                          <a:moveTo>
                            <a:pt x="851535" y="68580"/>
                          </a:moveTo>
                          <a:cubicBezTo>
                            <a:pt x="813435" y="68580"/>
                            <a:pt x="782003" y="80010"/>
                            <a:pt x="758190" y="101918"/>
                          </a:cubicBezTo>
                          <a:cubicBezTo>
                            <a:pt x="734378" y="124778"/>
                            <a:pt x="722947" y="158115"/>
                            <a:pt x="722947" y="203835"/>
                          </a:cubicBezTo>
                          <a:cubicBezTo>
                            <a:pt x="722947" y="248603"/>
                            <a:pt x="735330" y="281940"/>
                            <a:pt x="759143" y="304800"/>
                          </a:cubicBezTo>
                          <a:cubicBezTo>
                            <a:pt x="782955" y="327660"/>
                            <a:pt x="814388" y="339090"/>
                            <a:pt x="851535" y="339090"/>
                          </a:cubicBezTo>
                          <a:cubicBezTo>
                            <a:pt x="888682" y="339090"/>
                            <a:pt x="919163" y="327660"/>
                            <a:pt x="942976" y="304800"/>
                          </a:cubicBezTo>
                          <a:cubicBezTo>
                            <a:pt x="966788" y="281940"/>
                            <a:pt x="979170" y="247650"/>
                            <a:pt x="979170" y="201930"/>
                          </a:cubicBezTo>
                          <a:cubicBezTo>
                            <a:pt x="979170" y="157163"/>
                            <a:pt x="967740" y="122873"/>
                            <a:pt x="943928" y="100965"/>
                          </a:cubicBezTo>
                          <a:cubicBezTo>
                            <a:pt x="920115" y="79058"/>
                            <a:pt x="889635" y="68580"/>
                            <a:pt x="851535" y="68580"/>
                          </a:cubicBezTo>
                          <a:lnTo>
                            <a:pt x="851535" y="68580"/>
                          </a:lnTo>
                          <a:close/>
                          <a:moveTo>
                            <a:pt x="1113472" y="6668"/>
                          </a:moveTo>
                          <a:lnTo>
                            <a:pt x="1252538" y="6668"/>
                          </a:lnTo>
                          <a:lnTo>
                            <a:pt x="1336357" y="275273"/>
                          </a:lnTo>
                          <a:lnTo>
                            <a:pt x="1419226" y="6668"/>
                          </a:lnTo>
                          <a:lnTo>
                            <a:pt x="1559243" y="6668"/>
                          </a:lnTo>
                          <a:lnTo>
                            <a:pt x="1559243" y="400050"/>
                          </a:lnTo>
                          <a:lnTo>
                            <a:pt x="1472565" y="400050"/>
                          </a:lnTo>
                          <a:lnTo>
                            <a:pt x="1472565" y="90488"/>
                          </a:lnTo>
                          <a:lnTo>
                            <a:pt x="1381126" y="400050"/>
                          </a:lnTo>
                          <a:lnTo>
                            <a:pt x="1291590" y="400050"/>
                          </a:lnTo>
                          <a:lnTo>
                            <a:pt x="1200151" y="90488"/>
                          </a:lnTo>
                          <a:lnTo>
                            <a:pt x="1200151" y="400050"/>
                          </a:lnTo>
                          <a:lnTo>
                            <a:pt x="1113472" y="400050"/>
                          </a:lnTo>
                          <a:lnTo>
                            <a:pt x="1113472" y="6668"/>
                          </a:lnTo>
                          <a:lnTo>
                            <a:pt x="1113472" y="6668"/>
                          </a:lnTo>
                          <a:close/>
                          <a:moveTo>
                            <a:pt x="850582" y="0"/>
                          </a:moveTo>
                          <a:cubicBezTo>
                            <a:pt x="918210" y="0"/>
                            <a:pt x="973455" y="18098"/>
                            <a:pt x="1013460" y="54293"/>
                          </a:cubicBezTo>
                          <a:cubicBezTo>
                            <a:pt x="1054418" y="90488"/>
                            <a:pt x="1074420" y="140018"/>
                            <a:pt x="1074420" y="203835"/>
                          </a:cubicBezTo>
                          <a:cubicBezTo>
                            <a:pt x="1074420" y="267653"/>
                            <a:pt x="1054418" y="317183"/>
                            <a:pt x="1013460" y="352425"/>
                          </a:cubicBezTo>
                          <a:cubicBezTo>
                            <a:pt x="972503" y="388620"/>
                            <a:pt x="919163" y="405765"/>
                            <a:pt x="850582" y="405765"/>
                          </a:cubicBezTo>
                          <a:cubicBezTo>
                            <a:pt x="782003" y="405765"/>
                            <a:pt x="727710" y="387668"/>
                            <a:pt x="686753" y="352425"/>
                          </a:cubicBezTo>
                          <a:cubicBezTo>
                            <a:pt x="645795" y="317183"/>
                            <a:pt x="625793" y="267653"/>
                            <a:pt x="625793" y="204788"/>
                          </a:cubicBezTo>
                          <a:cubicBezTo>
                            <a:pt x="625793" y="164783"/>
                            <a:pt x="632460" y="131445"/>
                            <a:pt x="646747" y="103823"/>
                          </a:cubicBezTo>
                          <a:cubicBezTo>
                            <a:pt x="657226" y="83820"/>
                            <a:pt x="671513" y="65723"/>
                            <a:pt x="689610" y="49530"/>
                          </a:cubicBezTo>
                          <a:cubicBezTo>
                            <a:pt x="707707" y="33338"/>
                            <a:pt x="727710" y="21908"/>
                            <a:pt x="749618" y="14288"/>
                          </a:cubicBezTo>
                          <a:cubicBezTo>
                            <a:pt x="779145" y="5715"/>
                            <a:pt x="812482" y="0"/>
                            <a:pt x="850582" y="0"/>
                          </a:cubicBezTo>
                          <a:lnTo>
                            <a:pt x="850582" y="0"/>
                          </a:lnTo>
                          <a:close/>
                          <a:moveTo>
                            <a:pt x="376238" y="0"/>
                          </a:moveTo>
                          <a:cubicBezTo>
                            <a:pt x="432435" y="0"/>
                            <a:pt x="478155" y="14288"/>
                            <a:pt x="513398" y="42863"/>
                          </a:cubicBezTo>
                          <a:cubicBezTo>
                            <a:pt x="534353" y="60008"/>
                            <a:pt x="550545" y="83820"/>
                            <a:pt x="561023" y="115253"/>
                          </a:cubicBezTo>
                          <a:lnTo>
                            <a:pt x="468630" y="134303"/>
                          </a:lnTo>
                          <a:cubicBezTo>
                            <a:pt x="462915" y="114300"/>
                            <a:pt x="451485" y="98108"/>
                            <a:pt x="434340" y="85725"/>
                          </a:cubicBezTo>
                          <a:cubicBezTo>
                            <a:pt x="417195" y="74295"/>
                            <a:pt x="396240" y="67628"/>
                            <a:pt x="371475" y="67628"/>
                          </a:cubicBezTo>
                          <a:cubicBezTo>
                            <a:pt x="337185" y="67628"/>
                            <a:pt x="309563" y="78105"/>
                            <a:pt x="288607" y="99060"/>
                          </a:cubicBezTo>
                          <a:cubicBezTo>
                            <a:pt x="267653" y="120015"/>
                            <a:pt x="256223" y="154305"/>
                            <a:pt x="256223" y="200978"/>
                          </a:cubicBezTo>
                          <a:cubicBezTo>
                            <a:pt x="256223" y="250508"/>
                            <a:pt x="266700" y="285750"/>
                            <a:pt x="287655" y="307658"/>
                          </a:cubicBezTo>
                          <a:cubicBezTo>
                            <a:pt x="308610" y="328613"/>
                            <a:pt x="336232" y="339090"/>
                            <a:pt x="369570" y="339090"/>
                          </a:cubicBezTo>
                          <a:cubicBezTo>
                            <a:pt x="394335" y="339090"/>
                            <a:pt x="415290" y="332423"/>
                            <a:pt x="433388" y="319088"/>
                          </a:cubicBezTo>
                          <a:cubicBezTo>
                            <a:pt x="451485" y="305753"/>
                            <a:pt x="463868" y="284798"/>
                            <a:pt x="471488" y="256223"/>
                          </a:cubicBezTo>
                          <a:lnTo>
                            <a:pt x="561975" y="280988"/>
                          </a:lnTo>
                          <a:cubicBezTo>
                            <a:pt x="547688" y="323850"/>
                            <a:pt x="524828" y="356235"/>
                            <a:pt x="492443" y="376238"/>
                          </a:cubicBezTo>
                          <a:cubicBezTo>
                            <a:pt x="460057" y="397193"/>
                            <a:pt x="419100" y="407670"/>
                            <a:pt x="369570" y="407670"/>
                          </a:cubicBezTo>
                          <a:cubicBezTo>
                            <a:pt x="308610" y="407670"/>
                            <a:pt x="258128" y="389573"/>
                            <a:pt x="218123" y="354330"/>
                          </a:cubicBezTo>
                          <a:cubicBezTo>
                            <a:pt x="179070" y="319088"/>
                            <a:pt x="159068" y="269558"/>
                            <a:pt x="159068" y="207645"/>
                          </a:cubicBezTo>
                          <a:cubicBezTo>
                            <a:pt x="159068" y="141923"/>
                            <a:pt x="179070" y="91440"/>
                            <a:pt x="218123" y="55245"/>
                          </a:cubicBezTo>
                          <a:cubicBezTo>
                            <a:pt x="257175" y="19050"/>
                            <a:pt x="311468" y="0"/>
                            <a:pt x="376238" y="0"/>
                          </a:cubicBezTo>
                          <a:lnTo>
                            <a:pt x="376238" y="0"/>
                          </a:lnTo>
                          <a:close/>
                        </a:path>
                      </a:pathLst>
                    </a:custGeom>
                    <a:grpFill/>
                    <a:ln w="9525" cap="flat">
                      <a:noFill/>
                      <a:prstDash val="solid"/>
                      <a:miter/>
                    </a:ln>
                  </p:spPr>
                  <p:txBody>
                    <a:bodyPr rtlCol="0" anchor="ctr"/>
                    <a:lstStyle/>
                    <a:p>
                      <a:endParaRPr lang="en-US">
                        <a:solidFill>
                          <a:schemeClr val="tx1">
                            <a:lumMod val="85000"/>
                            <a:lumOff val="15000"/>
                          </a:schemeClr>
                        </a:solidFill>
                      </a:endParaRPr>
                    </a:p>
                  </p:txBody>
                </p:sp>
              </p:grpSp>
            </p:grpSp>
          </p:grpSp>
        </p:grpSp>
      </p:grpSp>
      <p:grpSp>
        <p:nvGrpSpPr>
          <p:cNvPr id="390" name="Group 389">
            <a:extLst>
              <a:ext uri="{FF2B5EF4-FFF2-40B4-BE49-F238E27FC236}">
                <a16:creationId xmlns:a16="http://schemas.microsoft.com/office/drawing/2014/main" id="{0974DC22-40A1-4A91-94B5-7580ABD8AF1F}"/>
              </a:ext>
            </a:extLst>
          </p:cNvPr>
          <p:cNvGrpSpPr/>
          <p:nvPr/>
        </p:nvGrpSpPr>
        <p:grpSpPr>
          <a:xfrm>
            <a:off x="2337134" y="1989591"/>
            <a:ext cx="7779304" cy="3705551"/>
            <a:chOff x="783771" y="541589"/>
            <a:chExt cx="10374271" cy="5301862"/>
          </a:xfrm>
        </p:grpSpPr>
        <p:sp>
          <p:nvSpPr>
            <p:cNvPr id="347" name="Oval 346">
              <a:extLst>
                <a:ext uri="{FF2B5EF4-FFF2-40B4-BE49-F238E27FC236}">
                  <a16:creationId xmlns:a16="http://schemas.microsoft.com/office/drawing/2014/main" id="{1523B566-47C5-4855-9B69-BE62D5EDA506}"/>
                </a:ext>
              </a:extLst>
            </p:cNvPr>
            <p:cNvSpPr/>
            <p:nvPr/>
          </p:nvSpPr>
          <p:spPr>
            <a:xfrm>
              <a:off x="8911710" y="2318515"/>
              <a:ext cx="211382" cy="21138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65611B14-A433-453A-B122-2FDD5BFBFAA6}"/>
                </a:ext>
              </a:extLst>
            </p:cNvPr>
            <p:cNvSpPr/>
            <p:nvPr/>
          </p:nvSpPr>
          <p:spPr>
            <a:xfrm>
              <a:off x="2681342" y="4609649"/>
              <a:ext cx="211382" cy="21138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5" name="Oval 344">
              <a:extLst>
                <a:ext uri="{FF2B5EF4-FFF2-40B4-BE49-F238E27FC236}">
                  <a16:creationId xmlns:a16="http://schemas.microsoft.com/office/drawing/2014/main" id="{D885331C-2D7F-4B75-B243-3A09E5883FEC}"/>
                </a:ext>
              </a:extLst>
            </p:cNvPr>
            <p:cNvSpPr/>
            <p:nvPr/>
          </p:nvSpPr>
          <p:spPr>
            <a:xfrm>
              <a:off x="5227330" y="2957051"/>
              <a:ext cx="211382" cy="21138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B1CF4613-AA20-4D80-9D8A-E5FEBB819B74}"/>
                </a:ext>
              </a:extLst>
            </p:cNvPr>
            <p:cNvSpPr/>
            <p:nvPr/>
          </p:nvSpPr>
          <p:spPr>
            <a:xfrm>
              <a:off x="7701885" y="2178338"/>
              <a:ext cx="211382" cy="21138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27C0BF08-1D29-4703-AF0F-779BAD87DC7E}"/>
                </a:ext>
              </a:extLst>
            </p:cNvPr>
            <p:cNvSpPr/>
            <p:nvPr/>
          </p:nvSpPr>
          <p:spPr>
            <a:xfrm>
              <a:off x="4296249" y="4809400"/>
              <a:ext cx="211382" cy="21138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63BF61BC-09F8-4900-A851-E8198C5E7669}"/>
                </a:ext>
              </a:extLst>
            </p:cNvPr>
            <p:cNvSpPr/>
            <p:nvPr/>
          </p:nvSpPr>
          <p:spPr>
            <a:xfrm>
              <a:off x="7016376" y="3513792"/>
              <a:ext cx="211382" cy="21138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0" name="Straight Connector 349">
              <a:extLst>
                <a:ext uri="{FF2B5EF4-FFF2-40B4-BE49-F238E27FC236}">
                  <a16:creationId xmlns:a16="http://schemas.microsoft.com/office/drawing/2014/main" id="{FBBEF597-626B-471B-AEBB-24278DB875F4}"/>
                </a:ext>
              </a:extLst>
            </p:cNvPr>
            <p:cNvCxnSpPr>
              <a:cxnSpLocks/>
            </p:cNvCxnSpPr>
            <p:nvPr/>
          </p:nvCxnSpPr>
          <p:spPr>
            <a:xfrm flipV="1">
              <a:off x="783771" y="4781171"/>
              <a:ext cx="1897571" cy="1062280"/>
            </a:xfrm>
            <a:prstGeom prst="line">
              <a:avLst/>
            </a:prstGeom>
            <a:noFill/>
            <a:ln w="38100">
              <a:solidFill>
                <a:schemeClr val="accent4"/>
              </a:solidFill>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352" name="Straight Connector 351">
              <a:extLst>
                <a:ext uri="{FF2B5EF4-FFF2-40B4-BE49-F238E27FC236}">
                  <a16:creationId xmlns:a16="http://schemas.microsoft.com/office/drawing/2014/main" id="{1B97545B-08C4-4A4A-88B5-F026EA05B692}"/>
                </a:ext>
              </a:extLst>
            </p:cNvPr>
            <p:cNvCxnSpPr>
              <a:cxnSpLocks/>
              <a:stCxn id="348" idx="2"/>
              <a:endCxn id="344" idx="6"/>
            </p:cNvCxnSpPr>
            <p:nvPr/>
          </p:nvCxnSpPr>
          <p:spPr>
            <a:xfrm flipH="1" flipV="1">
              <a:off x="2892724" y="4715340"/>
              <a:ext cx="1403525" cy="199751"/>
            </a:xfrm>
            <a:prstGeom prst="line">
              <a:avLst/>
            </a:prstGeom>
            <a:noFill/>
            <a:ln w="38100">
              <a:solidFill>
                <a:schemeClr val="accent4"/>
              </a:solidFill>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355" name="Straight Connector 354">
              <a:extLst>
                <a:ext uri="{FF2B5EF4-FFF2-40B4-BE49-F238E27FC236}">
                  <a16:creationId xmlns:a16="http://schemas.microsoft.com/office/drawing/2014/main" id="{0461B1D3-93A9-4822-97E4-066926C6ED06}"/>
                </a:ext>
              </a:extLst>
            </p:cNvPr>
            <p:cNvCxnSpPr>
              <a:cxnSpLocks/>
              <a:stCxn id="345" idx="3"/>
              <a:endCxn id="348" idx="7"/>
            </p:cNvCxnSpPr>
            <p:nvPr/>
          </p:nvCxnSpPr>
          <p:spPr>
            <a:xfrm flipH="1">
              <a:off x="4476675" y="3137477"/>
              <a:ext cx="781611" cy="1702879"/>
            </a:xfrm>
            <a:prstGeom prst="line">
              <a:avLst/>
            </a:prstGeom>
            <a:noFill/>
            <a:ln w="38100">
              <a:solidFill>
                <a:schemeClr val="accent4"/>
              </a:solidFill>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358" name="Straight Connector 357">
              <a:extLst>
                <a:ext uri="{FF2B5EF4-FFF2-40B4-BE49-F238E27FC236}">
                  <a16:creationId xmlns:a16="http://schemas.microsoft.com/office/drawing/2014/main" id="{6045EEFB-E494-416A-BF63-AD76970FE4EF}"/>
                </a:ext>
              </a:extLst>
            </p:cNvPr>
            <p:cNvCxnSpPr>
              <a:cxnSpLocks/>
              <a:stCxn id="349" idx="2"/>
              <a:endCxn id="345" idx="6"/>
            </p:cNvCxnSpPr>
            <p:nvPr/>
          </p:nvCxnSpPr>
          <p:spPr>
            <a:xfrm flipH="1" flipV="1">
              <a:off x="5438712" y="3062742"/>
              <a:ext cx="1577664" cy="556741"/>
            </a:xfrm>
            <a:prstGeom prst="line">
              <a:avLst/>
            </a:prstGeom>
            <a:noFill/>
            <a:ln w="38100">
              <a:solidFill>
                <a:schemeClr val="accent4"/>
              </a:solidFill>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362" name="Straight Connector 361">
              <a:extLst>
                <a:ext uri="{FF2B5EF4-FFF2-40B4-BE49-F238E27FC236}">
                  <a16:creationId xmlns:a16="http://schemas.microsoft.com/office/drawing/2014/main" id="{1F474DBA-0C91-45BA-9D6D-F6E94B6CB0AE}"/>
                </a:ext>
              </a:extLst>
            </p:cNvPr>
            <p:cNvCxnSpPr>
              <a:cxnSpLocks/>
              <a:stCxn id="346" idx="3"/>
              <a:endCxn id="349" idx="7"/>
            </p:cNvCxnSpPr>
            <p:nvPr/>
          </p:nvCxnSpPr>
          <p:spPr>
            <a:xfrm flipH="1">
              <a:off x="7196802" y="2358764"/>
              <a:ext cx="536039" cy="1185984"/>
            </a:xfrm>
            <a:prstGeom prst="line">
              <a:avLst/>
            </a:prstGeom>
            <a:noFill/>
            <a:ln w="38100">
              <a:solidFill>
                <a:schemeClr val="accent4"/>
              </a:solidFill>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365" name="Straight Connector 364">
              <a:extLst>
                <a:ext uri="{FF2B5EF4-FFF2-40B4-BE49-F238E27FC236}">
                  <a16:creationId xmlns:a16="http://schemas.microsoft.com/office/drawing/2014/main" id="{401AF6BF-F662-489E-B575-3FB1F8A0A487}"/>
                </a:ext>
              </a:extLst>
            </p:cNvPr>
            <p:cNvCxnSpPr>
              <a:cxnSpLocks/>
              <a:stCxn id="346" idx="6"/>
              <a:endCxn id="347" idx="2"/>
            </p:cNvCxnSpPr>
            <p:nvPr/>
          </p:nvCxnSpPr>
          <p:spPr>
            <a:xfrm>
              <a:off x="7913267" y="2284029"/>
              <a:ext cx="998443" cy="140177"/>
            </a:xfrm>
            <a:prstGeom prst="line">
              <a:avLst/>
            </a:prstGeom>
            <a:noFill/>
            <a:ln w="38100">
              <a:solidFill>
                <a:schemeClr val="accent4"/>
              </a:solidFill>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369" name="Straight Connector 368">
              <a:extLst>
                <a:ext uri="{FF2B5EF4-FFF2-40B4-BE49-F238E27FC236}">
                  <a16:creationId xmlns:a16="http://schemas.microsoft.com/office/drawing/2014/main" id="{1BA5F8A1-3403-4B35-8670-86665A7EBFCE}"/>
                </a:ext>
              </a:extLst>
            </p:cNvPr>
            <p:cNvCxnSpPr>
              <a:cxnSpLocks/>
              <a:stCxn id="347" idx="7"/>
            </p:cNvCxnSpPr>
            <p:nvPr/>
          </p:nvCxnSpPr>
          <p:spPr>
            <a:xfrm flipV="1">
              <a:off x="9092136" y="541589"/>
              <a:ext cx="2065906" cy="1807882"/>
            </a:xfrm>
            <a:prstGeom prst="line">
              <a:avLst/>
            </a:prstGeom>
            <a:noFill/>
            <a:ln w="38100">
              <a:solidFill>
                <a:schemeClr val="accent4"/>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grpSp>
        <p:nvGrpSpPr>
          <p:cNvPr id="6" name="Group 5">
            <a:extLst>
              <a:ext uri="{FF2B5EF4-FFF2-40B4-BE49-F238E27FC236}">
                <a16:creationId xmlns:a16="http://schemas.microsoft.com/office/drawing/2014/main" id="{B682EF83-3D6B-4655-B46D-4E39FE859109}"/>
              </a:ext>
            </a:extLst>
          </p:cNvPr>
          <p:cNvGrpSpPr/>
          <p:nvPr/>
        </p:nvGrpSpPr>
        <p:grpSpPr>
          <a:xfrm>
            <a:off x="3965517" y="2884815"/>
            <a:ext cx="5119006" cy="2001778"/>
            <a:chOff x="2769103" y="2028607"/>
            <a:chExt cx="7324350" cy="3464857"/>
          </a:xfrm>
          <a:scene3d>
            <a:camera prst="isometricOffAxis1Right">
              <a:rot lat="1080000" lon="19200000" rev="0"/>
            </a:camera>
            <a:lightRig rig="threePt" dir="t"/>
          </a:scene3d>
        </p:grpSpPr>
        <p:sp>
          <p:nvSpPr>
            <p:cNvPr id="2" name="Rectangle 1">
              <a:extLst>
                <a:ext uri="{FF2B5EF4-FFF2-40B4-BE49-F238E27FC236}">
                  <a16:creationId xmlns:a16="http://schemas.microsoft.com/office/drawing/2014/main" id="{A69CE084-ED04-4FBE-BC49-5E691515FC14}"/>
                </a:ext>
              </a:extLst>
            </p:cNvPr>
            <p:cNvSpPr/>
            <p:nvPr/>
          </p:nvSpPr>
          <p:spPr>
            <a:xfrm>
              <a:off x="4545875" y="2210906"/>
              <a:ext cx="687977" cy="687977"/>
            </a:xfrm>
            <a:prstGeom prst="rect">
              <a:avLst/>
            </a:prstGeom>
            <a:solidFill>
              <a:schemeClr val="bg1"/>
            </a:solidFill>
            <a:ln>
              <a:noFill/>
            </a:ln>
            <a:sp3d extrusionH="508000" prstMaterial="matte">
              <a:bevelT/>
              <a:bevelB/>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lumMod val="85000"/>
                      <a:lumOff val="15000"/>
                    </a:schemeClr>
                  </a:solidFill>
                  <a:latin typeface="Bell MT" panose="02020503060305020303" pitchFamily="18" charset="0"/>
                </a:rPr>
                <a:t>P</a:t>
              </a:r>
            </a:p>
          </p:txBody>
        </p:sp>
        <p:sp>
          <p:nvSpPr>
            <p:cNvPr id="17" name="Rectangle 16">
              <a:extLst>
                <a:ext uri="{FF2B5EF4-FFF2-40B4-BE49-F238E27FC236}">
                  <a16:creationId xmlns:a16="http://schemas.microsoft.com/office/drawing/2014/main" id="{5C82617E-926E-40E3-A2E6-475B359F2AF7}"/>
                </a:ext>
              </a:extLst>
            </p:cNvPr>
            <p:cNvSpPr/>
            <p:nvPr/>
          </p:nvSpPr>
          <p:spPr>
            <a:xfrm>
              <a:off x="5316583" y="2210906"/>
              <a:ext cx="687977" cy="687977"/>
            </a:xfrm>
            <a:prstGeom prst="rect">
              <a:avLst/>
            </a:prstGeom>
            <a:solidFill>
              <a:schemeClr val="accent1"/>
            </a:solidFill>
            <a:ln>
              <a:noFill/>
            </a:ln>
            <a:sp3d extrusionH="508000" prstMaterial="matte">
              <a:bevelT/>
              <a:bevelB/>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Bell MT" panose="02020503060305020303" pitchFamily="18" charset="0"/>
                </a:rPr>
                <a:t>R</a:t>
              </a:r>
            </a:p>
          </p:txBody>
        </p:sp>
        <p:sp>
          <p:nvSpPr>
            <p:cNvPr id="18" name="Rectangle 17">
              <a:extLst>
                <a:ext uri="{FF2B5EF4-FFF2-40B4-BE49-F238E27FC236}">
                  <a16:creationId xmlns:a16="http://schemas.microsoft.com/office/drawing/2014/main" id="{F379FB4D-29B4-4C64-841A-D79561D03EA8}"/>
                </a:ext>
              </a:extLst>
            </p:cNvPr>
            <p:cNvSpPr/>
            <p:nvPr/>
          </p:nvSpPr>
          <p:spPr>
            <a:xfrm>
              <a:off x="6087291" y="2210906"/>
              <a:ext cx="687977" cy="687977"/>
            </a:xfrm>
            <a:prstGeom prst="rect">
              <a:avLst/>
            </a:prstGeom>
            <a:solidFill>
              <a:schemeClr val="bg1"/>
            </a:solidFill>
            <a:ln>
              <a:noFill/>
            </a:ln>
            <a:sp3d extrusionH="508000" prstMaterial="matte">
              <a:bevelT/>
              <a:bevelB/>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lumMod val="85000"/>
                      <a:lumOff val="15000"/>
                    </a:schemeClr>
                  </a:solidFill>
                  <a:latin typeface="Bell MT" panose="02020503060305020303" pitchFamily="18" charset="0"/>
                </a:rPr>
                <a:t>O</a:t>
              </a:r>
            </a:p>
          </p:txBody>
        </p:sp>
        <p:sp>
          <p:nvSpPr>
            <p:cNvPr id="19" name="Rectangle 18">
              <a:extLst>
                <a:ext uri="{FF2B5EF4-FFF2-40B4-BE49-F238E27FC236}">
                  <a16:creationId xmlns:a16="http://schemas.microsoft.com/office/drawing/2014/main" id="{47E979BC-A93D-4EEC-AD38-CF68B5D10964}"/>
                </a:ext>
              </a:extLst>
            </p:cNvPr>
            <p:cNvSpPr/>
            <p:nvPr/>
          </p:nvSpPr>
          <p:spPr>
            <a:xfrm>
              <a:off x="6857999" y="2210906"/>
              <a:ext cx="687977" cy="687977"/>
            </a:xfrm>
            <a:prstGeom prst="rect">
              <a:avLst/>
            </a:prstGeom>
            <a:solidFill>
              <a:schemeClr val="bg1"/>
            </a:solidFill>
            <a:ln>
              <a:noFill/>
            </a:ln>
            <a:sp3d extrusionH="508000" prstMaterial="matte">
              <a:bevelT/>
              <a:bevelB/>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lumMod val="85000"/>
                      <a:lumOff val="15000"/>
                    </a:schemeClr>
                  </a:solidFill>
                  <a:latin typeface="Bell MT" panose="02020503060305020303" pitchFamily="18" charset="0"/>
                </a:rPr>
                <a:t>F</a:t>
              </a:r>
            </a:p>
          </p:txBody>
        </p:sp>
        <p:sp>
          <p:nvSpPr>
            <p:cNvPr id="20" name="Rectangle 19">
              <a:extLst>
                <a:ext uri="{FF2B5EF4-FFF2-40B4-BE49-F238E27FC236}">
                  <a16:creationId xmlns:a16="http://schemas.microsoft.com/office/drawing/2014/main" id="{626E6769-17BF-4E5F-AE2D-D628DEDA90A2}"/>
                </a:ext>
              </a:extLst>
            </p:cNvPr>
            <p:cNvSpPr/>
            <p:nvPr/>
          </p:nvSpPr>
          <p:spPr>
            <a:xfrm>
              <a:off x="7628707" y="2210906"/>
              <a:ext cx="687977" cy="687977"/>
            </a:xfrm>
            <a:prstGeom prst="rect">
              <a:avLst/>
            </a:prstGeom>
            <a:solidFill>
              <a:schemeClr val="bg1"/>
            </a:solidFill>
            <a:ln>
              <a:noFill/>
            </a:ln>
            <a:sp3d extrusionH="508000" prstMaterial="matte">
              <a:bevelT/>
              <a:bevelB/>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lumMod val="85000"/>
                      <a:lumOff val="15000"/>
                    </a:schemeClr>
                  </a:solidFill>
                  <a:latin typeface="Bell MT" panose="02020503060305020303" pitchFamily="18" charset="0"/>
                </a:rPr>
                <a:t>I</a:t>
              </a:r>
            </a:p>
          </p:txBody>
        </p:sp>
        <p:sp>
          <p:nvSpPr>
            <p:cNvPr id="21" name="Rectangle 20">
              <a:extLst>
                <a:ext uri="{FF2B5EF4-FFF2-40B4-BE49-F238E27FC236}">
                  <a16:creationId xmlns:a16="http://schemas.microsoft.com/office/drawing/2014/main" id="{7836C131-5AEF-4CBD-83C5-EFAA4195CB58}"/>
                </a:ext>
              </a:extLst>
            </p:cNvPr>
            <p:cNvSpPr/>
            <p:nvPr/>
          </p:nvSpPr>
          <p:spPr>
            <a:xfrm>
              <a:off x="8399415" y="2210906"/>
              <a:ext cx="687977" cy="687977"/>
            </a:xfrm>
            <a:prstGeom prst="rect">
              <a:avLst/>
            </a:prstGeom>
            <a:solidFill>
              <a:schemeClr val="bg1"/>
            </a:solidFill>
            <a:ln>
              <a:noFill/>
            </a:ln>
            <a:sp3d extrusionH="508000" prstMaterial="matte">
              <a:bevelT/>
              <a:bevelB/>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lumMod val="85000"/>
                      <a:lumOff val="15000"/>
                    </a:schemeClr>
                  </a:solidFill>
                  <a:latin typeface="Bell MT" panose="02020503060305020303" pitchFamily="18" charset="0"/>
                </a:rPr>
                <a:t>T</a:t>
              </a:r>
            </a:p>
          </p:txBody>
        </p:sp>
        <p:sp>
          <p:nvSpPr>
            <p:cNvPr id="22" name="Rectangle 21">
              <a:extLst>
                <a:ext uri="{FF2B5EF4-FFF2-40B4-BE49-F238E27FC236}">
                  <a16:creationId xmlns:a16="http://schemas.microsoft.com/office/drawing/2014/main" id="{EEE9C1DA-CAD9-4486-B13B-44B6640EAA78}"/>
                </a:ext>
              </a:extLst>
            </p:cNvPr>
            <p:cNvSpPr/>
            <p:nvPr/>
          </p:nvSpPr>
          <p:spPr>
            <a:xfrm>
              <a:off x="5316583" y="3085011"/>
              <a:ext cx="687977" cy="687977"/>
            </a:xfrm>
            <a:prstGeom prst="rect">
              <a:avLst/>
            </a:prstGeom>
            <a:solidFill>
              <a:schemeClr val="accent1"/>
            </a:solidFill>
            <a:ln>
              <a:noFill/>
            </a:ln>
            <a:sp3d extrusionH="508000" prstMaterial="matte">
              <a:bevelT/>
              <a:bevelB/>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Bell MT" panose="02020503060305020303" pitchFamily="18" charset="0"/>
                </a:rPr>
                <a:t>I</a:t>
              </a:r>
            </a:p>
          </p:txBody>
        </p:sp>
        <p:sp>
          <p:nvSpPr>
            <p:cNvPr id="23" name="Rectangle 22">
              <a:extLst>
                <a:ext uri="{FF2B5EF4-FFF2-40B4-BE49-F238E27FC236}">
                  <a16:creationId xmlns:a16="http://schemas.microsoft.com/office/drawing/2014/main" id="{D9F2B854-2467-4122-9406-8EAD21AC54CF}"/>
                </a:ext>
              </a:extLst>
            </p:cNvPr>
            <p:cNvSpPr/>
            <p:nvPr/>
          </p:nvSpPr>
          <p:spPr>
            <a:xfrm>
              <a:off x="5316583" y="3945249"/>
              <a:ext cx="687977" cy="687977"/>
            </a:xfrm>
            <a:prstGeom prst="rect">
              <a:avLst/>
            </a:prstGeom>
            <a:solidFill>
              <a:schemeClr val="accent1"/>
            </a:solidFill>
            <a:ln>
              <a:noFill/>
            </a:ln>
            <a:sp3d extrusionH="508000" prstMaterial="matte">
              <a:bevelT/>
              <a:bevelB/>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Bell MT" panose="02020503060305020303" pitchFamily="18" charset="0"/>
                </a:rPr>
                <a:t>S</a:t>
              </a:r>
            </a:p>
          </p:txBody>
        </p:sp>
        <p:sp>
          <p:nvSpPr>
            <p:cNvPr id="24" name="Rectangle 23">
              <a:extLst>
                <a:ext uri="{FF2B5EF4-FFF2-40B4-BE49-F238E27FC236}">
                  <a16:creationId xmlns:a16="http://schemas.microsoft.com/office/drawing/2014/main" id="{53D9832C-BD4B-479E-A509-68BC768F4B4A}"/>
                </a:ext>
              </a:extLst>
            </p:cNvPr>
            <p:cNvSpPr/>
            <p:nvPr/>
          </p:nvSpPr>
          <p:spPr>
            <a:xfrm>
              <a:off x="5316583" y="4805487"/>
              <a:ext cx="687977" cy="687977"/>
            </a:xfrm>
            <a:prstGeom prst="rect">
              <a:avLst/>
            </a:prstGeom>
            <a:solidFill>
              <a:schemeClr val="accent1"/>
            </a:solidFill>
            <a:ln>
              <a:noFill/>
            </a:ln>
            <a:sp3d extrusionH="508000" prstMaterial="matte">
              <a:bevelT/>
              <a:bevelB/>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Bell MT" panose="02020503060305020303" pitchFamily="18" charset="0"/>
                </a:rPr>
                <a:t>K</a:t>
              </a:r>
            </a:p>
          </p:txBody>
        </p:sp>
        <p:sp>
          <p:nvSpPr>
            <p:cNvPr id="35" name="Rectangle 34">
              <a:extLst>
                <a:ext uri="{FF2B5EF4-FFF2-40B4-BE49-F238E27FC236}">
                  <a16:creationId xmlns:a16="http://schemas.microsoft.com/office/drawing/2014/main" id="{2C853BB5-C532-44E6-A635-7D8D2BC7AB68}"/>
                </a:ext>
              </a:extLst>
            </p:cNvPr>
            <p:cNvSpPr/>
            <p:nvPr/>
          </p:nvSpPr>
          <p:spPr>
            <a:xfrm>
              <a:off x="4545874" y="3945249"/>
              <a:ext cx="687977" cy="687977"/>
            </a:xfrm>
            <a:prstGeom prst="rect">
              <a:avLst/>
            </a:prstGeom>
            <a:solidFill>
              <a:schemeClr val="bg1"/>
            </a:solidFill>
            <a:ln>
              <a:noFill/>
            </a:ln>
            <a:sp3d extrusionH="508000" prstMaterial="matte">
              <a:bevelT/>
              <a:bevelB/>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lumMod val="85000"/>
                      <a:lumOff val="15000"/>
                    </a:schemeClr>
                  </a:solidFill>
                  <a:latin typeface="Bell MT" panose="02020503060305020303" pitchFamily="18" charset="0"/>
                </a:rPr>
                <a:t>O</a:t>
              </a:r>
            </a:p>
          </p:txBody>
        </p:sp>
        <p:sp>
          <p:nvSpPr>
            <p:cNvPr id="36" name="Rectangle 35">
              <a:extLst>
                <a:ext uri="{FF2B5EF4-FFF2-40B4-BE49-F238E27FC236}">
                  <a16:creationId xmlns:a16="http://schemas.microsoft.com/office/drawing/2014/main" id="{63AB0E93-F5F8-493B-B6D8-25636064498D}"/>
                </a:ext>
              </a:extLst>
            </p:cNvPr>
            <p:cNvSpPr/>
            <p:nvPr/>
          </p:nvSpPr>
          <p:spPr>
            <a:xfrm>
              <a:off x="3775165" y="3945249"/>
              <a:ext cx="687977" cy="687977"/>
            </a:xfrm>
            <a:prstGeom prst="rect">
              <a:avLst/>
            </a:prstGeom>
            <a:solidFill>
              <a:schemeClr val="bg1"/>
            </a:solidFill>
            <a:ln>
              <a:noFill/>
            </a:ln>
            <a:sp3d extrusionH="508000" prstMaterial="matte">
              <a:bevelT/>
              <a:bevelB/>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lumMod val="85000"/>
                      <a:lumOff val="15000"/>
                    </a:schemeClr>
                  </a:solidFill>
                  <a:latin typeface="Bell MT" panose="02020503060305020303" pitchFamily="18" charset="0"/>
                </a:rPr>
                <a:t>L</a:t>
              </a:r>
            </a:p>
          </p:txBody>
        </p:sp>
        <p:sp>
          <p:nvSpPr>
            <p:cNvPr id="37" name="Rectangle 36">
              <a:extLst>
                <a:ext uri="{FF2B5EF4-FFF2-40B4-BE49-F238E27FC236}">
                  <a16:creationId xmlns:a16="http://schemas.microsoft.com/office/drawing/2014/main" id="{590DEC72-BC77-492B-8462-0A1CB88CFC2F}"/>
                </a:ext>
              </a:extLst>
            </p:cNvPr>
            <p:cNvSpPr/>
            <p:nvPr/>
          </p:nvSpPr>
          <p:spPr>
            <a:xfrm>
              <a:off x="6096000" y="3942025"/>
              <a:ext cx="687977" cy="687977"/>
            </a:xfrm>
            <a:prstGeom prst="rect">
              <a:avLst/>
            </a:prstGeom>
            <a:solidFill>
              <a:schemeClr val="bg1"/>
            </a:solidFill>
            <a:ln>
              <a:noFill/>
            </a:ln>
            <a:sp3d extrusionH="508000" prstMaterial="matte">
              <a:bevelT/>
              <a:bevelB/>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lumMod val="85000"/>
                      <a:lumOff val="15000"/>
                    </a:schemeClr>
                  </a:solidFill>
                  <a:latin typeface="Bell MT" panose="02020503060305020303" pitchFamily="18" charset="0"/>
                </a:rPr>
                <a:t>S</a:t>
              </a:r>
            </a:p>
          </p:txBody>
        </p:sp>
        <p:sp>
          <p:nvSpPr>
            <p:cNvPr id="5" name="Isosceles Triangle 4">
              <a:extLst>
                <a:ext uri="{FF2B5EF4-FFF2-40B4-BE49-F238E27FC236}">
                  <a16:creationId xmlns:a16="http://schemas.microsoft.com/office/drawing/2014/main" id="{A156E126-4CE1-45AC-A741-A5063D93F6F1}"/>
                </a:ext>
              </a:extLst>
            </p:cNvPr>
            <p:cNvSpPr/>
            <p:nvPr/>
          </p:nvSpPr>
          <p:spPr>
            <a:xfrm rot="5400000">
              <a:off x="9096256" y="2102474"/>
              <a:ext cx="1071063" cy="923330"/>
            </a:xfrm>
            <a:prstGeom prst="triangle">
              <a:avLst/>
            </a:prstGeom>
            <a:ln>
              <a:noFill/>
            </a:ln>
            <a:sp3d extrusionH="508000" prstMaterial="matte">
              <a:bevelT/>
              <a:bevelB/>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Bell MT" panose="02020503060305020303" pitchFamily="18" charset="0"/>
              </a:endParaRPr>
            </a:p>
          </p:txBody>
        </p:sp>
        <p:sp>
          <p:nvSpPr>
            <p:cNvPr id="38" name="Isosceles Triangle 37">
              <a:extLst>
                <a:ext uri="{FF2B5EF4-FFF2-40B4-BE49-F238E27FC236}">
                  <a16:creationId xmlns:a16="http://schemas.microsoft.com/office/drawing/2014/main" id="{85D81D04-8756-499D-BCFC-119B7E0013FE}"/>
                </a:ext>
              </a:extLst>
            </p:cNvPr>
            <p:cNvSpPr/>
            <p:nvPr/>
          </p:nvSpPr>
          <p:spPr>
            <a:xfrm rot="16200000">
              <a:off x="2695236" y="3824347"/>
              <a:ext cx="1071063" cy="923330"/>
            </a:xfrm>
            <a:prstGeom prst="triangle">
              <a:avLst/>
            </a:prstGeom>
            <a:ln>
              <a:noFill/>
            </a:ln>
            <a:sp3d extrusionH="508000" prstMaterial="matte">
              <a:bevelT/>
              <a:bevelB/>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Bell MT" panose="02020503060305020303" pitchFamily="18" charset="0"/>
              </a:endParaRPr>
            </a:p>
          </p:txBody>
        </p:sp>
      </p:grpSp>
      <p:sp>
        <p:nvSpPr>
          <p:cNvPr id="7" name="矩形 6"/>
          <p:cNvSpPr/>
          <p:nvPr/>
        </p:nvSpPr>
        <p:spPr>
          <a:xfrm>
            <a:off x="1523590" y="534413"/>
            <a:ext cx="9435147" cy="523220"/>
          </a:xfrm>
          <a:prstGeom prst="rect">
            <a:avLst/>
          </a:prstGeom>
        </p:spPr>
        <p:txBody>
          <a:bodyPr wrap="none">
            <a:spAutoFit/>
          </a:bodyPr>
          <a:lstStyle/>
          <a:p>
            <a:r>
              <a:rPr lang="en-US" altLang="zh-TW" sz="2800" b="1" dirty="0">
                <a:solidFill>
                  <a:schemeClr val="bg1"/>
                </a:solidFill>
                <a:cs typeface="Times New Roman" panose="02020603050405020304" pitchFamily="18" charset="0"/>
              </a:rPr>
              <a:t>Simulation of Light Scattering and Propagation ― </a:t>
            </a:r>
            <a:r>
              <a:rPr lang="en-US" altLang="zh-TW" sz="2800" b="1" dirty="0">
                <a:solidFill>
                  <a:schemeClr val="bg1"/>
                </a:solidFill>
              </a:rPr>
              <a:t>Final Project</a:t>
            </a:r>
          </a:p>
        </p:txBody>
      </p:sp>
      <p:sp>
        <p:nvSpPr>
          <p:cNvPr id="159" name="文字方塊 158"/>
          <p:cNvSpPr txBox="1"/>
          <p:nvPr/>
        </p:nvSpPr>
        <p:spPr>
          <a:xfrm>
            <a:off x="11708091" y="6492753"/>
            <a:ext cx="301686" cy="369332"/>
          </a:xfrm>
          <a:prstGeom prst="rect">
            <a:avLst/>
          </a:prstGeom>
          <a:noFill/>
        </p:spPr>
        <p:txBody>
          <a:bodyPr wrap="none" rtlCol="0">
            <a:spAutoFit/>
          </a:bodyPr>
          <a:lstStyle/>
          <a:p>
            <a:r>
              <a:rPr lang="en-US" altLang="zh-TW" dirty="0"/>
              <a:t>3</a:t>
            </a:r>
            <a:endParaRPr lang="zh-TW" altLang="en-US" dirty="0"/>
          </a:p>
        </p:txBody>
      </p:sp>
    </p:spTree>
    <p:extLst>
      <p:ext uri="{BB962C8B-B14F-4D97-AF65-F5344CB8AC3E}">
        <p14:creationId xmlns:p14="http://schemas.microsoft.com/office/powerpoint/2010/main" val="2625034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txBox="1">
            <a:spLocks/>
          </p:cNvSpPr>
          <p:nvPr/>
        </p:nvSpPr>
        <p:spPr>
          <a:xfrm>
            <a:off x="356480" y="107369"/>
            <a:ext cx="11573197" cy="724247"/>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b="1" dirty="0"/>
              <a:t>Method</a:t>
            </a:r>
          </a:p>
          <a:p>
            <a:pPr marL="0" indent="0" algn="ctr">
              <a:buNone/>
            </a:pPr>
            <a:r>
              <a:rPr lang="en-US" sz="3200" b="1" dirty="0">
                <a:solidFill>
                  <a:srgbClr val="0070C0"/>
                </a:solidFill>
              </a:rPr>
              <a:t>Geometric Brownian Motion(GBM) </a:t>
            </a:r>
          </a:p>
        </p:txBody>
      </p:sp>
      <p:pic>
        <p:nvPicPr>
          <p:cNvPr id="3" name="圖片 2"/>
          <p:cNvPicPr>
            <a:picLocks noChangeAspect="1"/>
          </p:cNvPicPr>
          <p:nvPr/>
        </p:nvPicPr>
        <p:blipFill>
          <a:blip r:embed="rId3"/>
          <a:stretch>
            <a:fillRect/>
          </a:stretch>
        </p:blipFill>
        <p:spPr>
          <a:xfrm>
            <a:off x="3204519" y="3576230"/>
            <a:ext cx="3031525" cy="3070063"/>
          </a:xfrm>
          <a:prstGeom prst="rect">
            <a:avLst/>
          </a:prstGeom>
        </p:spPr>
      </p:pic>
      <p:sp>
        <p:nvSpPr>
          <p:cNvPr id="4" name="矩形 3"/>
          <p:cNvSpPr/>
          <p:nvPr/>
        </p:nvSpPr>
        <p:spPr>
          <a:xfrm>
            <a:off x="1614615" y="1293569"/>
            <a:ext cx="9185189" cy="2123658"/>
          </a:xfrm>
          <a:prstGeom prst="rect">
            <a:avLst/>
          </a:prstGeom>
        </p:spPr>
        <p:txBody>
          <a:bodyPr wrap="square">
            <a:spAutoFit/>
          </a:bodyPr>
          <a:lstStyle/>
          <a:p>
            <a:r>
              <a:rPr lang="en-US" altLang="zh-TW" sz="2400" b="1" dirty="0">
                <a:cs typeface="Times New Roman" panose="02020603050405020304" pitchFamily="18" charset="0"/>
              </a:rPr>
              <a:t>Brownian motion simulation</a:t>
            </a:r>
          </a:p>
          <a:p>
            <a:endParaRPr lang="en-US" altLang="zh-TW" sz="2800" b="1" dirty="0">
              <a:cs typeface="Times New Roman" panose="02020603050405020304" pitchFamily="18" charset="0"/>
            </a:endParaRPr>
          </a:p>
          <a:p>
            <a:pPr marL="342900" indent="-342900">
              <a:buFont typeface="+mj-lt"/>
              <a:buAutoNum type="arabicPeriod"/>
            </a:pPr>
            <a:r>
              <a:rPr lang="en-US" altLang="zh-TW" sz="2000" b="1" dirty="0">
                <a:cs typeface="Times New Roman" panose="02020603050405020304" pitchFamily="18" charset="0"/>
              </a:rPr>
              <a:t> Expectation value of Brownian motion and the random process of stock price are  independent</a:t>
            </a:r>
          </a:p>
          <a:p>
            <a:pPr marL="342900" indent="-342900">
              <a:buFont typeface="+mj-lt"/>
              <a:buAutoNum type="arabicPeriod"/>
            </a:pPr>
            <a:r>
              <a:rPr lang="en-US" altLang="zh-TW" sz="2000" b="1" dirty="0">
                <a:cs typeface="Times New Roman" panose="02020603050405020304" pitchFamily="18" charset="0"/>
              </a:rPr>
              <a:t> Brownian motion only considers positive value like stock market </a:t>
            </a:r>
          </a:p>
          <a:p>
            <a:pPr marL="342900" indent="-342900">
              <a:buFont typeface="+mj-lt"/>
              <a:buAutoNum type="arabicPeriod"/>
            </a:pPr>
            <a:r>
              <a:rPr lang="en-US" altLang="zh-TW" sz="2000" b="1" dirty="0">
                <a:cs typeface="Times New Roman" panose="02020603050405020304" pitchFamily="18" charset="0"/>
              </a:rPr>
              <a:t> The calculation of Brownian motion is simpler than other complicated method</a:t>
            </a:r>
            <a:endParaRPr lang="en-US" altLang="zh-TW" sz="3200" b="1" dirty="0">
              <a:cs typeface="Times New Roman" panose="02020603050405020304" pitchFamily="18" charset="0"/>
            </a:endParaRPr>
          </a:p>
        </p:txBody>
      </p:sp>
      <p:sp>
        <p:nvSpPr>
          <p:cNvPr id="5" name="矩形 4"/>
          <p:cNvSpPr/>
          <p:nvPr/>
        </p:nvSpPr>
        <p:spPr>
          <a:xfrm>
            <a:off x="6596903" y="4816855"/>
            <a:ext cx="3552114" cy="923330"/>
          </a:xfrm>
          <a:prstGeom prst="rect">
            <a:avLst/>
          </a:prstGeom>
        </p:spPr>
        <p:txBody>
          <a:bodyPr wrap="square">
            <a:spAutoFit/>
          </a:bodyPr>
          <a:lstStyle/>
          <a:p>
            <a:r>
              <a:rPr lang="en-US" altLang="zh-TW" b="1" dirty="0"/>
              <a:t>Figure 2  To simulate a basic </a:t>
            </a:r>
            <a:r>
              <a:rPr lang="en-US" altLang="zh-TW" b="1" dirty="0" err="1"/>
              <a:t>brownian</a:t>
            </a:r>
            <a:r>
              <a:rPr lang="en-US" altLang="zh-TW" b="1" dirty="0"/>
              <a:t> motion of particles suspended in a medium</a:t>
            </a:r>
            <a:endParaRPr lang="zh-TW" altLang="en-US" b="1" dirty="0"/>
          </a:p>
        </p:txBody>
      </p:sp>
      <p:sp>
        <p:nvSpPr>
          <p:cNvPr id="6" name="文字方塊 5"/>
          <p:cNvSpPr txBox="1"/>
          <p:nvPr/>
        </p:nvSpPr>
        <p:spPr>
          <a:xfrm>
            <a:off x="11708091" y="6492753"/>
            <a:ext cx="418704" cy="369332"/>
          </a:xfrm>
          <a:prstGeom prst="rect">
            <a:avLst/>
          </a:prstGeom>
          <a:noFill/>
        </p:spPr>
        <p:txBody>
          <a:bodyPr wrap="none" rtlCol="0">
            <a:spAutoFit/>
          </a:bodyPr>
          <a:lstStyle/>
          <a:p>
            <a:r>
              <a:rPr lang="en-US" altLang="zh-TW" dirty="0"/>
              <a:t>10</a:t>
            </a:r>
            <a:endParaRPr lang="zh-TW" altLang="en-US" dirty="0"/>
          </a:p>
        </p:txBody>
      </p:sp>
    </p:spTree>
    <p:extLst>
      <p:ext uri="{BB962C8B-B14F-4D97-AF65-F5344CB8AC3E}">
        <p14:creationId xmlns:p14="http://schemas.microsoft.com/office/powerpoint/2010/main" val="1346463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演算法】蒙地卡羅模擬Monte Carlo Simulation - Jason Chen's Bl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074" y="3433820"/>
            <a:ext cx="4004219" cy="266948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D735F7F3-C1B5-4B60-A00A-4EB618DDFB5A}"/>
              </a:ext>
            </a:extLst>
          </p:cNvPr>
          <p:cNvSpPr txBox="1">
            <a:spLocks/>
          </p:cNvSpPr>
          <p:nvPr/>
        </p:nvSpPr>
        <p:spPr>
          <a:xfrm>
            <a:off x="447096" y="36025"/>
            <a:ext cx="11573197" cy="724247"/>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b="1" dirty="0"/>
              <a:t>Method</a:t>
            </a:r>
          </a:p>
          <a:p>
            <a:pPr marL="0" indent="0" algn="ctr">
              <a:buNone/>
            </a:pPr>
            <a:r>
              <a:rPr lang="en-US" sz="3200" b="1" dirty="0">
                <a:solidFill>
                  <a:srgbClr val="0070C0"/>
                </a:solidFill>
              </a:rPr>
              <a:t>Monte Carlo Simulations</a:t>
            </a:r>
          </a:p>
        </p:txBody>
      </p:sp>
      <p:pic>
        <p:nvPicPr>
          <p:cNvPr id="3" name="圖片 2"/>
          <p:cNvPicPr>
            <a:picLocks noChangeAspect="1"/>
          </p:cNvPicPr>
          <p:nvPr/>
        </p:nvPicPr>
        <p:blipFill>
          <a:blip r:embed="rId4"/>
          <a:stretch>
            <a:fillRect/>
          </a:stretch>
        </p:blipFill>
        <p:spPr>
          <a:xfrm>
            <a:off x="733396" y="5006330"/>
            <a:ext cx="6912403" cy="775224"/>
          </a:xfrm>
          <a:prstGeom prst="rect">
            <a:avLst/>
          </a:prstGeom>
        </p:spPr>
      </p:pic>
      <p:sp>
        <p:nvSpPr>
          <p:cNvPr id="4" name="文字方塊 3"/>
          <p:cNvSpPr txBox="1"/>
          <p:nvPr/>
        </p:nvSpPr>
        <p:spPr>
          <a:xfrm>
            <a:off x="733396" y="2104934"/>
            <a:ext cx="7620001" cy="1754326"/>
          </a:xfrm>
          <a:prstGeom prst="rect">
            <a:avLst/>
          </a:prstGeom>
          <a:noFill/>
        </p:spPr>
        <p:txBody>
          <a:bodyPr wrap="square" rtlCol="0">
            <a:spAutoFit/>
          </a:bodyPr>
          <a:lstStyle/>
          <a:p>
            <a:r>
              <a:rPr lang="en-US" altLang="zh-TW" sz="2400" b="1" dirty="0"/>
              <a:t>Monte Carlo Simulation can be made use for predicting share price movements</a:t>
            </a:r>
          </a:p>
          <a:p>
            <a:pPr marL="800100" lvl="1" indent="-342900">
              <a:lnSpc>
                <a:spcPct val="150000"/>
              </a:lnSpc>
              <a:buFont typeface="Wingdings" panose="05000000000000000000" pitchFamily="2" charset="2"/>
              <a:buChar char="n"/>
            </a:pPr>
            <a:r>
              <a:rPr lang="en-US" altLang="zh-TW" sz="2400" b="1" dirty="0"/>
              <a:t>The past share prices exhibit random behavior</a:t>
            </a:r>
          </a:p>
          <a:p>
            <a:pPr marL="800100" lvl="1" indent="-342900">
              <a:buFont typeface="Wingdings" panose="05000000000000000000" pitchFamily="2" charset="2"/>
              <a:buChar char="n"/>
            </a:pPr>
            <a:r>
              <a:rPr lang="en-US" altLang="zh-TW" sz="2400" b="1" dirty="0"/>
              <a:t>Without exhibiting high fluctuations</a:t>
            </a:r>
            <a:endParaRPr lang="zh-TW" altLang="en-US" sz="2400" b="1" dirty="0"/>
          </a:p>
        </p:txBody>
      </p:sp>
      <p:sp>
        <p:nvSpPr>
          <p:cNvPr id="5" name="文字方塊 4"/>
          <p:cNvSpPr txBox="1"/>
          <p:nvPr/>
        </p:nvSpPr>
        <p:spPr>
          <a:xfrm>
            <a:off x="586150" y="4432478"/>
            <a:ext cx="8080055" cy="400110"/>
          </a:xfrm>
          <a:prstGeom prst="rect">
            <a:avLst/>
          </a:prstGeom>
          <a:noFill/>
        </p:spPr>
        <p:txBody>
          <a:bodyPr wrap="square" rtlCol="0">
            <a:spAutoFit/>
          </a:bodyPr>
          <a:lstStyle/>
          <a:p>
            <a:r>
              <a:rPr lang="en-US" altLang="zh-TW" sz="2000" b="1" dirty="0"/>
              <a:t>Monte Carlo Simulations will be performed according to the formula:</a:t>
            </a:r>
            <a:endParaRPr lang="zh-TW" altLang="en-US" sz="2000" b="1" dirty="0"/>
          </a:p>
        </p:txBody>
      </p:sp>
      <p:sp>
        <p:nvSpPr>
          <p:cNvPr id="6" name="文字方塊 5"/>
          <p:cNvSpPr txBox="1"/>
          <p:nvPr/>
        </p:nvSpPr>
        <p:spPr>
          <a:xfrm>
            <a:off x="733396" y="1383119"/>
            <a:ext cx="2751202" cy="461665"/>
          </a:xfrm>
          <a:prstGeom prst="rect">
            <a:avLst/>
          </a:prstGeom>
          <a:solidFill>
            <a:schemeClr val="bg1">
              <a:lumMod val="85000"/>
            </a:schemeClr>
          </a:solidFill>
        </p:spPr>
        <p:txBody>
          <a:bodyPr wrap="none" rtlCol="0">
            <a:spAutoFit/>
          </a:bodyPr>
          <a:lstStyle/>
          <a:p>
            <a:r>
              <a:rPr lang="en-US" altLang="zh-TW" sz="2400" b="1" dirty="0"/>
              <a:t>Applicable Situation</a:t>
            </a:r>
          </a:p>
        </p:txBody>
      </p:sp>
      <p:sp>
        <p:nvSpPr>
          <p:cNvPr id="26" name="矩形 25"/>
          <p:cNvSpPr/>
          <p:nvPr/>
        </p:nvSpPr>
        <p:spPr>
          <a:xfrm>
            <a:off x="8666205" y="2194727"/>
            <a:ext cx="3030167" cy="1200329"/>
          </a:xfrm>
          <a:prstGeom prst="rect">
            <a:avLst/>
          </a:prstGeom>
        </p:spPr>
        <p:txBody>
          <a:bodyPr wrap="square">
            <a:spAutoFit/>
          </a:bodyPr>
          <a:lstStyle/>
          <a:p>
            <a:pPr algn="ctr"/>
            <a:r>
              <a:rPr lang="en-US" altLang="zh-TW" b="1" dirty="0"/>
              <a:t>Repeated random sampling </a:t>
            </a:r>
          </a:p>
          <a:p>
            <a:pPr algn="ctr"/>
            <a:endParaRPr lang="en-US" altLang="zh-TW" b="1" dirty="0"/>
          </a:p>
          <a:p>
            <a:pPr algn="ctr"/>
            <a:endParaRPr lang="en-US" altLang="zh-TW" b="1" dirty="0"/>
          </a:p>
          <a:p>
            <a:pPr algn="ctr"/>
            <a:r>
              <a:rPr lang="en-US" altLang="zh-TW" b="1" dirty="0"/>
              <a:t>  Obtain numerical results</a:t>
            </a:r>
            <a:endParaRPr lang="zh-TW" altLang="en-US" b="1" dirty="0"/>
          </a:p>
        </p:txBody>
      </p:sp>
      <p:sp>
        <p:nvSpPr>
          <p:cNvPr id="27" name="向下箭號 26"/>
          <p:cNvSpPr/>
          <p:nvPr/>
        </p:nvSpPr>
        <p:spPr>
          <a:xfrm>
            <a:off x="10132541" y="2610367"/>
            <a:ext cx="189470" cy="3717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9" name="圖片 28"/>
          <p:cNvPicPr>
            <a:picLocks noChangeAspect="1"/>
          </p:cNvPicPr>
          <p:nvPr/>
        </p:nvPicPr>
        <p:blipFill rotWithShape="1">
          <a:blip r:embed="rId5"/>
          <a:srcRect t="60158" b="22225"/>
          <a:stretch/>
        </p:blipFill>
        <p:spPr>
          <a:xfrm>
            <a:off x="667265" y="5781554"/>
            <a:ext cx="4860324" cy="774356"/>
          </a:xfrm>
          <a:prstGeom prst="rect">
            <a:avLst/>
          </a:prstGeom>
        </p:spPr>
      </p:pic>
      <p:sp>
        <p:nvSpPr>
          <p:cNvPr id="11" name="文字方塊 10"/>
          <p:cNvSpPr txBox="1"/>
          <p:nvPr/>
        </p:nvSpPr>
        <p:spPr>
          <a:xfrm>
            <a:off x="11708091" y="6492753"/>
            <a:ext cx="418704" cy="369332"/>
          </a:xfrm>
          <a:prstGeom prst="rect">
            <a:avLst/>
          </a:prstGeom>
          <a:noFill/>
        </p:spPr>
        <p:txBody>
          <a:bodyPr wrap="none" rtlCol="0">
            <a:spAutoFit/>
          </a:bodyPr>
          <a:lstStyle/>
          <a:p>
            <a:r>
              <a:rPr lang="en-US" altLang="zh-TW" dirty="0"/>
              <a:t>11</a:t>
            </a:r>
            <a:endParaRPr lang="zh-TW" altLang="en-US" dirty="0"/>
          </a:p>
        </p:txBody>
      </p:sp>
      <p:sp>
        <p:nvSpPr>
          <p:cNvPr id="7" name="文字方塊 6"/>
          <p:cNvSpPr txBox="1"/>
          <p:nvPr/>
        </p:nvSpPr>
        <p:spPr>
          <a:xfrm>
            <a:off x="9135759" y="1576592"/>
            <a:ext cx="2183034" cy="369332"/>
          </a:xfrm>
          <a:prstGeom prst="rect">
            <a:avLst/>
          </a:prstGeom>
          <a:solidFill>
            <a:schemeClr val="bg1">
              <a:lumMod val="85000"/>
            </a:schemeClr>
          </a:solidFill>
        </p:spPr>
        <p:txBody>
          <a:bodyPr wrap="none" rtlCol="0">
            <a:spAutoFit/>
          </a:bodyPr>
          <a:lstStyle/>
          <a:p>
            <a:r>
              <a:rPr lang="en-US" altLang="zh-TW" b="1" dirty="0"/>
              <a:t>Monte Carlo concept</a:t>
            </a:r>
            <a:endParaRPr lang="zh-TW" altLang="en-US" b="1" dirty="0"/>
          </a:p>
        </p:txBody>
      </p:sp>
    </p:spTree>
    <p:extLst>
      <p:ext uri="{BB962C8B-B14F-4D97-AF65-F5344CB8AC3E}">
        <p14:creationId xmlns:p14="http://schemas.microsoft.com/office/powerpoint/2010/main" val="3597494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42D143-8BC5-4884-808A-7F95EB746D0D}"/>
              </a:ext>
            </a:extLst>
          </p:cNvPr>
          <p:cNvSpPr txBox="1"/>
          <p:nvPr/>
        </p:nvSpPr>
        <p:spPr>
          <a:xfrm>
            <a:off x="9334535" y="5806529"/>
            <a:ext cx="2727020" cy="307777"/>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itchFamily="34" charset="0"/>
              </a:rPr>
              <a:t>Simple  Presentation</a:t>
            </a:r>
            <a:endParaRPr lang="ko-KR" altLang="en-US" sz="1400" b="1" dirty="0">
              <a:solidFill>
                <a:schemeClr val="tx1">
                  <a:lumMod val="75000"/>
                  <a:lumOff val="25000"/>
                </a:schemeClr>
              </a:solidFill>
              <a:cs typeface="Arial" pitchFamily="34" charset="0"/>
            </a:endParaRPr>
          </a:p>
        </p:txBody>
      </p:sp>
      <p:sp>
        <p:nvSpPr>
          <p:cNvPr id="7" name="Text Placeholder 13">
            <a:extLst>
              <a:ext uri="{FF2B5EF4-FFF2-40B4-BE49-F238E27FC236}">
                <a16:creationId xmlns:a16="http://schemas.microsoft.com/office/drawing/2014/main" id="{918E068D-907D-4C3F-BFDF-D42274B7244A}"/>
              </a:ext>
            </a:extLst>
          </p:cNvPr>
          <p:cNvSpPr txBox="1">
            <a:spLocks/>
          </p:cNvSpPr>
          <p:nvPr/>
        </p:nvSpPr>
        <p:spPr>
          <a:xfrm>
            <a:off x="3557786" y="3875123"/>
            <a:ext cx="2891365" cy="175787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en-US" altLang="ko-KR" sz="4000" b="1" dirty="0">
                <a:solidFill>
                  <a:schemeClr val="bg1"/>
                </a:solidFill>
                <a:cs typeface="Arial" pitchFamily="34" charset="0"/>
              </a:rPr>
              <a:t>RESULTS</a:t>
            </a:r>
          </a:p>
        </p:txBody>
      </p:sp>
      <p:sp>
        <p:nvSpPr>
          <p:cNvPr id="141" name="Freeform: Shape 140">
            <a:extLst>
              <a:ext uri="{FF2B5EF4-FFF2-40B4-BE49-F238E27FC236}">
                <a16:creationId xmlns:a16="http://schemas.microsoft.com/office/drawing/2014/main" id="{A82DCE94-1B05-4265-AA2A-AE62CF9918D5}"/>
              </a:ext>
            </a:extLst>
          </p:cNvPr>
          <p:cNvSpPr/>
          <p:nvPr/>
        </p:nvSpPr>
        <p:spPr>
          <a:xfrm flipH="1">
            <a:off x="14777" y="937760"/>
            <a:ext cx="6507660" cy="4388311"/>
          </a:xfrm>
          <a:custGeom>
            <a:avLst/>
            <a:gdLst>
              <a:gd name="connsiteX0" fmla="*/ 5290604 w 6507660"/>
              <a:gd name="connsiteY0" fmla="*/ 3151911 h 4388311"/>
              <a:gd name="connsiteX1" fmla="*/ 5280167 w 6507660"/>
              <a:gd name="connsiteY1" fmla="*/ 3162348 h 4388311"/>
              <a:gd name="connsiteX2" fmla="*/ 5280167 w 6507660"/>
              <a:gd name="connsiteY2" fmla="*/ 3337120 h 4388311"/>
              <a:gd name="connsiteX3" fmla="*/ 5253923 w 6507660"/>
              <a:gd name="connsiteY3" fmla="*/ 3342418 h 4388311"/>
              <a:gd name="connsiteX4" fmla="*/ 5196375 w 6507660"/>
              <a:gd name="connsiteY4" fmla="*/ 3429238 h 4388311"/>
              <a:gd name="connsiteX5" fmla="*/ 5196376 w 6507660"/>
              <a:gd name="connsiteY5" fmla="*/ 3709560 h 4388311"/>
              <a:gd name="connsiteX6" fmla="*/ 5253924 w 6507660"/>
              <a:gd name="connsiteY6" fmla="*/ 3796381 h 4388311"/>
              <a:gd name="connsiteX7" fmla="*/ 5280167 w 6507660"/>
              <a:gd name="connsiteY7" fmla="*/ 3801679 h 4388311"/>
              <a:gd name="connsiteX8" fmla="*/ 5280167 w 6507660"/>
              <a:gd name="connsiteY8" fmla="*/ 3976447 h 4388311"/>
              <a:gd name="connsiteX9" fmla="*/ 5290604 w 6507660"/>
              <a:gd name="connsiteY9" fmla="*/ 3986884 h 4388311"/>
              <a:gd name="connsiteX10" fmla="*/ 5301041 w 6507660"/>
              <a:gd name="connsiteY10" fmla="*/ 3976447 h 4388311"/>
              <a:gd name="connsiteX11" fmla="*/ 5301041 w 6507660"/>
              <a:gd name="connsiteY11" fmla="*/ 3801676 h 4388311"/>
              <a:gd name="connsiteX12" fmla="*/ 5327277 w 6507660"/>
              <a:gd name="connsiteY12" fmla="*/ 3796380 h 4388311"/>
              <a:gd name="connsiteX13" fmla="*/ 5384824 w 6507660"/>
              <a:gd name="connsiteY13" fmla="*/ 3709559 h 4388311"/>
              <a:gd name="connsiteX14" fmla="*/ 5384824 w 6507660"/>
              <a:gd name="connsiteY14" fmla="*/ 3429238 h 4388311"/>
              <a:gd name="connsiteX15" fmla="*/ 5327277 w 6507660"/>
              <a:gd name="connsiteY15" fmla="*/ 3342418 h 4388311"/>
              <a:gd name="connsiteX16" fmla="*/ 5301041 w 6507660"/>
              <a:gd name="connsiteY16" fmla="*/ 3337121 h 4388311"/>
              <a:gd name="connsiteX17" fmla="*/ 5301041 w 6507660"/>
              <a:gd name="connsiteY17" fmla="*/ 3162348 h 4388311"/>
              <a:gd name="connsiteX18" fmla="*/ 5290604 w 6507660"/>
              <a:gd name="connsiteY18" fmla="*/ 3151911 h 4388311"/>
              <a:gd name="connsiteX19" fmla="*/ 5071938 w 6507660"/>
              <a:gd name="connsiteY19" fmla="*/ 2996689 h 4388311"/>
              <a:gd name="connsiteX20" fmla="*/ 5061501 w 6507660"/>
              <a:gd name="connsiteY20" fmla="*/ 3007126 h 4388311"/>
              <a:gd name="connsiteX21" fmla="*/ 5061501 w 6507660"/>
              <a:gd name="connsiteY21" fmla="*/ 3205193 h 4388311"/>
              <a:gd name="connsiteX22" fmla="*/ 5057961 w 6507660"/>
              <a:gd name="connsiteY22" fmla="*/ 3204478 h 4388311"/>
              <a:gd name="connsiteX23" fmla="*/ 4963736 w 6507660"/>
              <a:gd name="connsiteY23" fmla="*/ 3298703 h 4388311"/>
              <a:gd name="connsiteX24" fmla="*/ 4963737 w 6507660"/>
              <a:gd name="connsiteY24" fmla="*/ 3661368 h 4388311"/>
              <a:gd name="connsiteX25" fmla="*/ 5057962 w 6507660"/>
              <a:gd name="connsiteY25" fmla="*/ 3755593 h 4388311"/>
              <a:gd name="connsiteX26" fmla="*/ 5057961 w 6507660"/>
              <a:gd name="connsiteY26" fmla="*/ 3755592 h 4388311"/>
              <a:gd name="connsiteX27" fmla="*/ 5061501 w 6507660"/>
              <a:gd name="connsiteY27" fmla="*/ 3754878 h 4388311"/>
              <a:gd name="connsiteX28" fmla="*/ 5061501 w 6507660"/>
              <a:gd name="connsiteY28" fmla="*/ 4377874 h 4388311"/>
              <a:gd name="connsiteX29" fmla="*/ 5071938 w 6507660"/>
              <a:gd name="connsiteY29" fmla="*/ 4388311 h 4388311"/>
              <a:gd name="connsiteX30" fmla="*/ 5082375 w 6507660"/>
              <a:gd name="connsiteY30" fmla="*/ 4377874 h 4388311"/>
              <a:gd name="connsiteX31" fmla="*/ 5082375 w 6507660"/>
              <a:gd name="connsiteY31" fmla="*/ 3750663 h 4388311"/>
              <a:gd name="connsiteX32" fmla="*/ 5094638 w 6507660"/>
              <a:gd name="connsiteY32" fmla="*/ 3748188 h 4388311"/>
              <a:gd name="connsiteX33" fmla="*/ 5152186 w 6507660"/>
              <a:gd name="connsiteY33" fmla="*/ 3661367 h 4388311"/>
              <a:gd name="connsiteX34" fmla="*/ 5152186 w 6507660"/>
              <a:gd name="connsiteY34" fmla="*/ 3298703 h 4388311"/>
              <a:gd name="connsiteX35" fmla="*/ 5094638 w 6507660"/>
              <a:gd name="connsiteY35" fmla="*/ 3211883 h 4388311"/>
              <a:gd name="connsiteX36" fmla="*/ 5082375 w 6507660"/>
              <a:gd name="connsiteY36" fmla="*/ 3209407 h 4388311"/>
              <a:gd name="connsiteX37" fmla="*/ 5082375 w 6507660"/>
              <a:gd name="connsiteY37" fmla="*/ 3007126 h 4388311"/>
              <a:gd name="connsiteX38" fmla="*/ 5071938 w 6507660"/>
              <a:gd name="connsiteY38" fmla="*/ 2996689 h 4388311"/>
              <a:gd name="connsiteX39" fmla="*/ 6413436 w 6507660"/>
              <a:gd name="connsiteY39" fmla="*/ 2973900 h 4388311"/>
              <a:gd name="connsiteX40" fmla="*/ 6402999 w 6507660"/>
              <a:gd name="connsiteY40" fmla="*/ 2984337 h 4388311"/>
              <a:gd name="connsiteX41" fmla="*/ 6402999 w 6507660"/>
              <a:gd name="connsiteY41" fmla="*/ 3159109 h 4388311"/>
              <a:gd name="connsiteX42" fmla="*/ 6376758 w 6507660"/>
              <a:gd name="connsiteY42" fmla="*/ 3164407 h 4388311"/>
              <a:gd name="connsiteX43" fmla="*/ 6319210 w 6507660"/>
              <a:gd name="connsiteY43" fmla="*/ 3251227 h 4388311"/>
              <a:gd name="connsiteX44" fmla="*/ 6319211 w 6507660"/>
              <a:gd name="connsiteY44" fmla="*/ 3531549 h 4388311"/>
              <a:gd name="connsiteX45" fmla="*/ 6376759 w 6507660"/>
              <a:gd name="connsiteY45" fmla="*/ 3618370 h 4388311"/>
              <a:gd name="connsiteX46" fmla="*/ 6402999 w 6507660"/>
              <a:gd name="connsiteY46" fmla="*/ 3623667 h 4388311"/>
              <a:gd name="connsiteX47" fmla="*/ 6402999 w 6507660"/>
              <a:gd name="connsiteY47" fmla="*/ 3798436 h 4388311"/>
              <a:gd name="connsiteX48" fmla="*/ 6413436 w 6507660"/>
              <a:gd name="connsiteY48" fmla="*/ 3808873 h 4388311"/>
              <a:gd name="connsiteX49" fmla="*/ 6423873 w 6507660"/>
              <a:gd name="connsiteY49" fmla="*/ 3798436 h 4388311"/>
              <a:gd name="connsiteX50" fmla="*/ 6423873 w 6507660"/>
              <a:gd name="connsiteY50" fmla="*/ 3623666 h 4388311"/>
              <a:gd name="connsiteX51" fmla="*/ 6450111 w 6507660"/>
              <a:gd name="connsiteY51" fmla="*/ 3618369 h 4388311"/>
              <a:gd name="connsiteX52" fmla="*/ 6507660 w 6507660"/>
              <a:gd name="connsiteY52" fmla="*/ 3531548 h 4388311"/>
              <a:gd name="connsiteX53" fmla="*/ 6507660 w 6507660"/>
              <a:gd name="connsiteY53" fmla="*/ 3251227 h 4388311"/>
              <a:gd name="connsiteX54" fmla="*/ 6450111 w 6507660"/>
              <a:gd name="connsiteY54" fmla="*/ 3164407 h 4388311"/>
              <a:gd name="connsiteX55" fmla="*/ 6423873 w 6507660"/>
              <a:gd name="connsiteY55" fmla="*/ 3159109 h 4388311"/>
              <a:gd name="connsiteX56" fmla="*/ 6423873 w 6507660"/>
              <a:gd name="connsiteY56" fmla="*/ 2984337 h 4388311"/>
              <a:gd name="connsiteX57" fmla="*/ 6413436 w 6507660"/>
              <a:gd name="connsiteY57" fmla="*/ 2973900 h 4388311"/>
              <a:gd name="connsiteX58" fmla="*/ 4841054 w 6507660"/>
              <a:gd name="connsiteY58" fmla="*/ 2908477 h 4388311"/>
              <a:gd name="connsiteX59" fmla="*/ 4830617 w 6507660"/>
              <a:gd name="connsiteY59" fmla="*/ 2918914 h 4388311"/>
              <a:gd name="connsiteX60" fmla="*/ 4830617 w 6507660"/>
              <a:gd name="connsiteY60" fmla="*/ 2970773 h 4388311"/>
              <a:gd name="connsiteX61" fmla="*/ 4804377 w 6507660"/>
              <a:gd name="connsiteY61" fmla="*/ 2976071 h 4388311"/>
              <a:gd name="connsiteX62" fmla="*/ 4746828 w 6507660"/>
              <a:gd name="connsiteY62" fmla="*/ 3062891 h 4388311"/>
              <a:gd name="connsiteX63" fmla="*/ 4746829 w 6507660"/>
              <a:gd name="connsiteY63" fmla="*/ 3440685 h 4388311"/>
              <a:gd name="connsiteX64" fmla="*/ 4804377 w 6507660"/>
              <a:gd name="connsiteY64" fmla="*/ 3527506 h 4388311"/>
              <a:gd name="connsiteX65" fmla="*/ 4830617 w 6507660"/>
              <a:gd name="connsiteY65" fmla="*/ 3532803 h 4388311"/>
              <a:gd name="connsiteX66" fmla="*/ 4830617 w 6507660"/>
              <a:gd name="connsiteY66" fmla="*/ 3733013 h 4388311"/>
              <a:gd name="connsiteX67" fmla="*/ 4841054 w 6507660"/>
              <a:gd name="connsiteY67" fmla="*/ 3743450 h 4388311"/>
              <a:gd name="connsiteX68" fmla="*/ 4851491 w 6507660"/>
              <a:gd name="connsiteY68" fmla="*/ 3733013 h 4388311"/>
              <a:gd name="connsiteX69" fmla="*/ 4851491 w 6507660"/>
              <a:gd name="connsiteY69" fmla="*/ 3532802 h 4388311"/>
              <a:gd name="connsiteX70" fmla="*/ 4877729 w 6507660"/>
              <a:gd name="connsiteY70" fmla="*/ 3527505 h 4388311"/>
              <a:gd name="connsiteX71" fmla="*/ 4935278 w 6507660"/>
              <a:gd name="connsiteY71" fmla="*/ 3440684 h 4388311"/>
              <a:gd name="connsiteX72" fmla="*/ 4935278 w 6507660"/>
              <a:gd name="connsiteY72" fmla="*/ 3062891 h 4388311"/>
              <a:gd name="connsiteX73" fmla="*/ 4877729 w 6507660"/>
              <a:gd name="connsiteY73" fmla="*/ 2976071 h 4388311"/>
              <a:gd name="connsiteX74" fmla="*/ 4851491 w 6507660"/>
              <a:gd name="connsiteY74" fmla="*/ 2970773 h 4388311"/>
              <a:gd name="connsiteX75" fmla="*/ 4851491 w 6507660"/>
              <a:gd name="connsiteY75" fmla="*/ 2918914 h 4388311"/>
              <a:gd name="connsiteX76" fmla="*/ 4841054 w 6507660"/>
              <a:gd name="connsiteY76" fmla="*/ 2908477 h 4388311"/>
              <a:gd name="connsiteX77" fmla="*/ 5522740 w 6507660"/>
              <a:gd name="connsiteY77" fmla="*/ 2700858 h 4388311"/>
              <a:gd name="connsiteX78" fmla="*/ 5512303 w 6507660"/>
              <a:gd name="connsiteY78" fmla="*/ 2711295 h 4388311"/>
              <a:gd name="connsiteX79" fmla="*/ 5512303 w 6507660"/>
              <a:gd name="connsiteY79" fmla="*/ 2887452 h 4388311"/>
              <a:gd name="connsiteX80" fmla="*/ 5477028 w 6507660"/>
              <a:gd name="connsiteY80" fmla="*/ 2894574 h 4388311"/>
              <a:gd name="connsiteX81" fmla="*/ 5419480 w 6507660"/>
              <a:gd name="connsiteY81" fmla="*/ 2981394 h 4388311"/>
              <a:gd name="connsiteX82" fmla="*/ 5419481 w 6507660"/>
              <a:gd name="connsiteY82" fmla="*/ 3597019 h 4388311"/>
              <a:gd name="connsiteX83" fmla="*/ 5477029 w 6507660"/>
              <a:gd name="connsiteY83" fmla="*/ 3683840 h 4388311"/>
              <a:gd name="connsiteX84" fmla="*/ 5512303 w 6507660"/>
              <a:gd name="connsiteY84" fmla="*/ 3690961 h 4388311"/>
              <a:gd name="connsiteX85" fmla="*/ 5512303 w 6507660"/>
              <a:gd name="connsiteY85" fmla="*/ 4082043 h 4388311"/>
              <a:gd name="connsiteX86" fmla="*/ 5522740 w 6507660"/>
              <a:gd name="connsiteY86" fmla="*/ 4092480 h 4388311"/>
              <a:gd name="connsiteX87" fmla="*/ 5533177 w 6507660"/>
              <a:gd name="connsiteY87" fmla="*/ 4082043 h 4388311"/>
              <a:gd name="connsiteX88" fmla="*/ 5533177 w 6507660"/>
              <a:gd name="connsiteY88" fmla="*/ 3687312 h 4388311"/>
              <a:gd name="connsiteX89" fmla="*/ 5550381 w 6507660"/>
              <a:gd name="connsiteY89" fmla="*/ 3683839 h 4388311"/>
              <a:gd name="connsiteX90" fmla="*/ 5607930 w 6507660"/>
              <a:gd name="connsiteY90" fmla="*/ 3597018 h 4388311"/>
              <a:gd name="connsiteX91" fmla="*/ 5607930 w 6507660"/>
              <a:gd name="connsiteY91" fmla="*/ 2981394 h 4388311"/>
              <a:gd name="connsiteX92" fmla="*/ 5550381 w 6507660"/>
              <a:gd name="connsiteY92" fmla="*/ 2894574 h 4388311"/>
              <a:gd name="connsiteX93" fmla="*/ 5533177 w 6507660"/>
              <a:gd name="connsiteY93" fmla="*/ 2891100 h 4388311"/>
              <a:gd name="connsiteX94" fmla="*/ 5533177 w 6507660"/>
              <a:gd name="connsiteY94" fmla="*/ 2711295 h 4388311"/>
              <a:gd name="connsiteX95" fmla="*/ 5522740 w 6507660"/>
              <a:gd name="connsiteY95" fmla="*/ 2700858 h 4388311"/>
              <a:gd name="connsiteX96" fmla="*/ 5754882 w 6507660"/>
              <a:gd name="connsiteY96" fmla="*/ 2699936 h 4388311"/>
              <a:gd name="connsiteX97" fmla="*/ 5744445 w 6507660"/>
              <a:gd name="connsiteY97" fmla="*/ 2710373 h 4388311"/>
              <a:gd name="connsiteX98" fmla="*/ 5744445 w 6507660"/>
              <a:gd name="connsiteY98" fmla="*/ 2885145 h 4388311"/>
              <a:gd name="connsiteX99" fmla="*/ 5718205 w 6507660"/>
              <a:gd name="connsiteY99" fmla="*/ 2890443 h 4388311"/>
              <a:gd name="connsiteX100" fmla="*/ 5660656 w 6507660"/>
              <a:gd name="connsiteY100" fmla="*/ 2977263 h 4388311"/>
              <a:gd name="connsiteX101" fmla="*/ 5660657 w 6507660"/>
              <a:gd name="connsiteY101" fmla="*/ 3257585 h 4388311"/>
              <a:gd name="connsiteX102" fmla="*/ 5718206 w 6507660"/>
              <a:gd name="connsiteY102" fmla="*/ 3344406 h 4388311"/>
              <a:gd name="connsiteX103" fmla="*/ 5744445 w 6507660"/>
              <a:gd name="connsiteY103" fmla="*/ 3349703 h 4388311"/>
              <a:gd name="connsiteX104" fmla="*/ 5744445 w 6507660"/>
              <a:gd name="connsiteY104" fmla="*/ 3524472 h 4388311"/>
              <a:gd name="connsiteX105" fmla="*/ 5754882 w 6507660"/>
              <a:gd name="connsiteY105" fmla="*/ 3534909 h 4388311"/>
              <a:gd name="connsiteX106" fmla="*/ 5765319 w 6507660"/>
              <a:gd name="connsiteY106" fmla="*/ 3524472 h 4388311"/>
              <a:gd name="connsiteX107" fmla="*/ 5765319 w 6507660"/>
              <a:gd name="connsiteY107" fmla="*/ 3349702 h 4388311"/>
              <a:gd name="connsiteX108" fmla="*/ 5791558 w 6507660"/>
              <a:gd name="connsiteY108" fmla="*/ 3344405 h 4388311"/>
              <a:gd name="connsiteX109" fmla="*/ 5849106 w 6507660"/>
              <a:gd name="connsiteY109" fmla="*/ 3257584 h 4388311"/>
              <a:gd name="connsiteX110" fmla="*/ 5849106 w 6507660"/>
              <a:gd name="connsiteY110" fmla="*/ 2977263 h 4388311"/>
              <a:gd name="connsiteX111" fmla="*/ 5791558 w 6507660"/>
              <a:gd name="connsiteY111" fmla="*/ 2890443 h 4388311"/>
              <a:gd name="connsiteX112" fmla="*/ 5765319 w 6507660"/>
              <a:gd name="connsiteY112" fmla="*/ 2885145 h 4388311"/>
              <a:gd name="connsiteX113" fmla="*/ 5765319 w 6507660"/>
              <a:gd name="connsiteY113" fmla="*/ 2710373 h 4388311"/>
              <a:gd name="connsiteX114" fmla="*/ 5754882 w 6507660"/>
              <a:gd name="connsiteY114" fmla="*/ 2699936 h 4388311"/>
              <a:gd name="connsiteX115" fmla="*/ 5972297 w 6507660"/>
              <a:gd name="connsiteY115" fmla="*/ 2695673 h 4388311"/>
              <a:gd name="connsiteX116" fmla="*/ 5961860 w 6507660"/>
              <a:gd name="connsiteY116" fmla="*/ 2706110 h 4388311"/>
              <a:gd name="connsiteX117" fmla="*/ 5961860 w 6507660"/>
              <a:gd name="connsiteY117" fmla="*/ 3159205 h 4388311"/>
              <a:gd name="connsiteX118" fmla="*/ 5935619 w 6507660"/>
              <a:gd name="connsiteY118" fmla="*/ 3164503 h 4388311"/>
              <a:gd name="connsiteX119" fmla="*/ 5878071 w 6507660"/>
              <a:gd name="connsiteY119" fmla="*/ 3251323 h 4388311"/>
              <a:gd name="connsiteX120" fmla="*/ 5878072 w 6507660"/>
              <a:gd name="connsiteY120" fmla="*/ 3700511 h 4388311"/>
              <a:gd name="connsiteX121" fmla="*/ 5935621 w 6507660"/>
              <a:gd name="connsiteY121" fmla="*/ 3787332 h 4388311"/>
              <a:gd name="connsiteX122" fmla="*/ 5961860 w 6507660"/>
              <a:gd name="connsiteY122" fmla="*/ 3792629 h 4388311"/>
              <a:gd name="connsiteX123" fmla="*/ 5961860 w 6507660"/>
              <a:gd name="connsiteY123" fmla="*/ 4076858 h 4388311"/>
              <a:gd name="connsiteX124" fmla="*/ 5972297 w 6507660"/>
              <a:gd name="connsiteY124" fmla="*/ 4087295 h 4388311"/>
              <a:gd name="connsiteX125" fmla="*/ 5982734 w 6507660"/>
              <a:gd name="connsiteY125" fmla="*/ 4076858 h 4388311"/>
              <a:gd name="connsiteX126" fmla="*/ 5982734 w 6507660"/>
              <a:gd name="connsiteY126" fmla="*/ 3792628 h 4388311"/>
              <a:gd name="connsiteX127" fmla="*/ 6008973 w 6507660"/>
              <a:gd name="connsiteY127" fmla="*/ 3787331 h 4388311"/>
              <a:gd name="connsiteX128" fmla="*/ 6066521 w 6507660"/>
              <a:gd name="connsiteY128" fmla="*/ 3700510 h 4388311"/>
              <a:gd name="connsiteX129" fmla="*/ 6066521 w 6507660"/>
              <a:gd name="connsiteY129" fmla="*/ 3251323 h 4388311"/>
              <a:gd name="connsiteX130" fmla="*/ 6008973 w 6507660"/>
              <a:gd name="connsiteY130" fmla="*/ 3164503 h 4388311"/>
              <a:gd name="connsiteX131" fmla="*/ 5982734 w 6507660"/>
              <a:gd name="connsiteY131" fmla="*/ 3159205 h 4388311"/>
              <a:gd name="connsiteX132" fmla="*/ 5982734 w 6507660"/>
              <a:gd name="connsiteY132" fmla="*/ 2706110 h 4388311"/>
              <a:gd name="connsiteX133" fmla="*/ 5972297 w 6507660"/>
              <a:gd name="connsiteY133" fmla="*/ 2695673 h 4388311"/>
              <a:gd name="connsiteX134" fmla="*/ 6193920 w 6507660"/>
              <a:gd name="connsiteY134" fmla="*/ 2640136 h 4388311"/>
              <a:gd name="connsiteX135" fmla="*/ 6183483 w 6507660"/>
              <a:gd name="connsiteY135" fmla="*/ 2650573 h 4388311"/>
              <a:gd name="connsiteX136" fmla="*/ 6183483 w 6507660"/>
              <a:gd name="connsiteY136" fmla="*/ 3103667 h 4388311"/>
              <a:gd name="connsiteX137" fmla="*/ 6157239 w 6507660"/>
              <a:gd name="connsiteY137" fmla="*/ 3108966 h 4388311"/>
              <a:gd name="connsiteX138" fmla="*/ 6099691 w 6507660"/>
              <a:gd name="connsiteY138" fmla="*/ 3195786 h 4388311"/>
              <a:gd name="connsiteX139" fmla="*/ 6099692 w 6507660"/>
              <a:gd name="connsiteY139" fmla="*/ 3585566 h 4388311"/>
              <a:gd name="connsiteX140" fmla="*/ 6157240 w 6507660"/>
              <a:gd name="connsiteY140" fmla="*/ 3672387 h 4388311"/>
              <a:gd name="connsiteX141" fmla="*/ 6183483 w 6507660"/>
              <a:gd name="connsiteY141" fmla="*/ 3677685 h 4388311"/>
              <a:gd name="connsiteX142" fmla="*/ 6183483 w 6507660"/>
              <a:gd name="connsiteY142" fmla="*/ 4021321 h 4388311"/>
              <a:gd name="connsiteX143" fmla="*/ 6193920 w 6507660"/>
              <a:gd name="connsiteY143" fmla="*/ 4031758 h 4388311"/>
              <a:gd name="connsiteX144" fmla="*/ 6204357 w 6507660"/>
              <a:gd name="connsiteY144" fmla="*/ 4021321 h 4388311"/>
              <a:gd name="connsiteX145" fmla="*/ 6204357 w 6507660"/>
              <a:gd name="connsiteY145" fmla="*/ 3677682 h 4388311"/>
              <a:gd name="connsiteX146" fmla="*/ 6230592 w 6507660"/>
              <a:gd name="connsiteY146" fmla="*/ 3672386 h 4388311"/>
              <a:gd name="connsiteX147" fmla="*/ 6288141 w 6507660"/>
              <a:gd name="connsiteY147" fmla="*/ 3585565 h 4388311"/>
              <a:gd name="connsiteX148" fmla="*/ 6288141 w 6507660"/>
              <a:gd name="connsiteY148" fmla="*/ 3195786 h 4388311"/>
              <a:gd name="connsiteX149" fmla="*/ 6230592 w 6507660"/>
              <a:gd name="connsiteY149" fmla="*/ 3108966 h 4388311"/>
              <a:gd name="connsiteX150" fmla="*/ 6204357 w 6507660"/>
              <a:gd name="connsiteY150" fmla="*/ 3103669 h 4388311"/>
              <a:gd name="connsiteX151" fmla="*/ 6204357 w 6507660"/>
              <a:gd name="connsiteY151" fmla="*/ 2650573 h 4388311"/>
              <a:gd name="connsiteX152" fmla="*/ 6193920 w 6507660"/>
              <a:gd name="connsiteY152" fmla="*/ 2640136 h 4388311"/>
              <a:gd name="connsiteX153" fmla="*/ 3950906 w 6507660"/>
              <a:gd name="connsiteY153" fmla="*/ 2597073 h 4388311"/>
              <a:gd name="connsiteX154" fmla="*/ 3940469 w 6507660"/>
              <a:gd name="connsiteY154" fmla="*/ 2607510 h 4388311"/>
              <a:gd name="connsiteX155" fmla="*/ 3940469 w 6507660"/>
              <a:gd name="connsiteY155" fmla="*/ 3060606 h 4388311"/>
              <a:gd name="connsiteX156" fmla="*/ 3914229 w 6507660"/>
              <a:gd name="connsiteY156" fmla="*/ 3065904 h 4388311"/>
              <a:gd name="connsiteX157" fmla="*/ 3856680 w 6507660"/>
              <a:gd name="connsiteY157" fmla="*/ 3152724 h 4388311"/>
              <a:gd name="connsiteX158" fmla="*/ 3856682 w 6507660"/>
              <a:gd name="connsiteY158" fmla="*/ 3240790 h 4388311"/>
              <a:gd name="connsiteX159" fmla="*/ 3914230 w 6507660"/>
              <a:gd name="connsiteY159" fmla="*/ 3327611 h 4388311"/>
              <a:gd name="connsiteX160" fmla="*/ 3940469 w 6507660"/>
              <a:gd name="connsiteY160" fmla="*/ 3332908 h 4388311"/>
              <a:gd name="connsiteX161" fmla="*/ 3940469 w 6507660"/>
              <a:gd name="connsiteY161" fmla="*/ 3978258 h 4388311"/>
              <a:gd name="connsiteX162" fmla="*/ 3950906 w 6507660"/>
              <a:gd name="connsiteY162" fmla="*/ 3988695 h 4388311"/>
              <a:gd name="connsiteX163" fmla="*/ 3961343 w 6507660"/>
              <a:gd name="connsiteY163" fmla="*/ 3978258 h 4388311"/>
              <a:gd name="connsiteX164" fmla="*/ 3961343 w 6507660"/>
              <a:gd name="connsiteY164" fmla="*/ 3332907 h 4388311"/>
              <a:gd name="connsiteX165" fmla="*/ 3987582 w 6507660"/>
              <a:gd name="connsiteY165" fmla="*/ 3327610 h 4388311"/>
              <a:gd name="connsiteX166" fmla="*/ 4045130 w 6507660"/>
              <a:gd name="connsiteY166" fmla="*/ 3240789 h 4388311"/>
              <a:gd name="connsiteX167" fmla="*/ 4045130 w 6507660"/>
              <a:gd name="connsiteY167" fmla="*/ 3152724 h 4388311"/>
              <a:gd name="connsiteX168" fmla="*/ 3987582 w 6507660"/>
              <a:gd name="connsiteY168" fmla="*/ 3065904 h 4388311"/>
              <a:gd name="connsiteX169" fmla="*/ 3961343 w 6507660"/>
              <a:gd name="connsiteY169" fmla="*/ 3060606 h 4388311"/>
              <a:gd name="connsiteX170" fmla="*/ 3961343 w 6507660"/>
              <a:gd name="connsiteY170" fmla="*/ 2607510 h 4388311"/>
              <a:gd name="connsiteX171" fmla="*/ 3950906 w 6507660"/>
              <a:gd name="connsiteY171" fmla="*/ 2597073 h 4388311"/>
              <a:gd name="connsiteX172" fmla="*/ 3702185 w 6507660"/>
              <a:gd name="connsiteY172" fmla="*/ 2512087 h 4388311"/>
              <a:gd name="connsiteX173" fmla="*/ 3691749 w 6507660"/>
              <a:gd name="connsiteY173" fmla="*/ 2522524 h 4388311"/>
              <a:gd name="connsiteX174" fmla="*/ 3691749 w 6507660"/>
              <a:gd name="connsiteY174" fmla="*/ 2697296 h 4388311"/>
              <a:gd name="connsiteX175" fmla="*/ 3665509 w 6507660"/>
              <a:gd name="connsiteY175" fmla="*/ 2702594 h 4388311"/>
              <a:gd name="connsiteX176" fmla="*/ 3607959 w 6507660"/>
              <a:gd name="connsiteY176" fmla="*/ 2789414 h 4388311"/>
              <a:gd name="connsiteX177" fmla="*/ 3607959 w 6507660"/>
              <a:gd name="connsiteY177" fmla="*/ 2902466 h 4388311"/>
              <a:gd name="connsiteX178" fmla="*/ 3665509 w 6507660"/>
              <a:gd name="connsiteY178" fmla="*/ 2989286 h 4388311"/>
              <a:gd name="connsiteX179" fmla="*/ 3691749 w 6507660"/>
              <a:gd name="connsiteY179" fmla="*/ 2994584 h 4388311"/>
              <a:gd name="connsiteX180" fmla="*/ 3691749 w 6507660"/>
              <a:gd name="connsiteY180" fmla="*/ 3336623 h 4388311"/>
              <a:gd name="connsiteX181" fmla="*/ 3702185 w 6507660"/>
              <a:gd name="connsiteY181" fmla="*/ 3347060 h 4388311"/>
              <a:gd name="connsiteX182" fmla="*/ 3712622 w 6507660"/>
              <a:gd name="connsiteY182" fmla="*/ 3336623 h 4388311"/>
              <a:gd name="connsiteX183" fmla="*/ 3712622 w 6507660"/>
              <a:gd name="connsiteY183" fmla="*/ 2994583 h 4388311"/>
              <a:gd name="connsiteX184" fmla="*/ 3738861 w 6507660"/>
              <a:gd name="connsiteY184" fmla="*/ 2989285 h 4388311"/>
              <a:gd name="connsiteX185" fmla="*/ 3796409 w 6507660"/>
              <a:gd name="connsiteY185" fmla="*/ 2902465 h 4388311"/>
              <a:gd name="connsiteX186" fmla="*/ 3796409 w 6507660"/>
              <a:gd name="connsiteY186" fmla="*/ 2789414 h 4388311"/>
              <a:gd name="connsiteX187" fmla="*/ 3738861 w 6507660"/>
              <a:gd name="connsiteY187" fmla="*/ 2702594 h 4388311"/>
              <a:gd name="connsiteX188" fmla="*/ 3712622 w 6507660"/>
              <a:gd name="connsiteY188" fmla="*/ 2697296 h 4388311"/>
              <a:gd name="connsiteX189" fmla="*/ 3712622 w 6507660"/>
              <a:gd name="connsiteY189" fmla="*/ 2522524 h 4388311"/>
              <a:gd name="connsiteX190" fmla="*/ 3702185 w 6507660"/>
              <a:gd name="connsiteY190" fmla="*/ 2512087 h 4388311"/>
              <a:gd name="connsiteX191" fmla="*/ 4603602 w 6507660"/>
              <a:gd name="connsiteY191" fmla="*/ 2500040 h 4388311"/>
              <a:gd name="connsiteX192" fmla="*/ 4593165 w 6507660"/>
              <a:gd name="connsiteY192" fmla="*/ 2510477 h 4388311"/>
              <a:gd name="connsiteX193" fmla="*/ 4593165 w 6507660"/>
              <a:gd name="connsiteY193" fmla="*/ 2562336 h 4388311"/>
              <a:gd name="connsiteX194" fmla="*/ 4566925 w 6507660"/>
              <a:gd name="connsiteY194" fmla="*/ 2567634 h 4388311"/>
              <a:gd name="connsiteX195" fmla="*/ 4509376 w 6507660"/>
              <a:gd name="connsiteY195" fmla="*/ 2654454 h 4388311"/>
              <a:gd name="connsiteX196" fmla="*/ 4509377 w 6507660"/>
              <a:gd name="connsiteY196" fmla="*/ 3062874 h 4388311"/>
              <a:gd name="connsiteX197" fmla="*/ 4566926 w 6507660"/>
              <a:gd name="connsiteY197" fmla="*/ 3149694 h 4388311"/>
              <a:gd name="connsiteX198" fmla="*/ 4593165 w 6507660"/>
              <a:gd name="connsiteY198" fmla="*/ 3154992 h 4388311"/>
              <a:gd name="connsiteX199" fmla="*/ 4593165 w 6507660"/>
              <a:gd name="connsiteY199" fmla="*/ 3324576 h 4388311"/>
              <a:gd name="connsiteX200" fmla="*/ 4603602 w 6507660"/>
              <a:gd name="connsiteY200" fmla="*/ 3335013 h 4388311"/>
              <a:gd name="connsiteX201" fmla="*/ 4614039 w 6507660"/>
              <a:gd name="connsiteY201" fmla="*/ 3324576 h 4388311"/>
              <a:gd name="connsiteX202" fmla="*/ 4614039 w 6507660"/>
              <a:gd name="connsiteY202" fmla="*/ 3154991 h 4388311"/>
              <a:gd name="connsiteX203" fmla="*/ 4640278 w 6507660"/>
              <a:gd name="connsiteY203" fmla="*/ 3149693 h 4388311"/>
              <a:gd name="connsiteX204" fmla="*/ 4697826 w 6507660"/>
              <a:gd name="connsiteY204" fmla="*/ 3062873 h 4388311"/>
              <a:gd name="connsiteX205" fmla="*/ 4697826 w 6507660"/>
              <a:gd name="connsiteY205" fmla="*/ 2654454 h 4388311"/>
              <a:gd name="connsiteX206" fmla="*/ 4640278 w 6507660"/>
              <a:gd name="connsiteY206" fmla="*/ 2567634 h 4388311"/>
              <a:gd name="connsiteX207" fmla="*/ 4614039 w 6507660"/>
              <a:gd name="connsiteY207" fmla="*/ 2562336 h 4388311"/>
              <a:gd name="connsiteX208" fmla="*/ 4614039 w 6507660"/>
              <a:gd name="connsiteY208" fmla="*/ 2510477 h 4388311"/>
              <a:gd name="connsiteX209" fmla="*/ 4603602 w 6507660"/>
              <a:gd name="connsiteY209" fmla="*/ 2500040 h 4388311"/>
              <a:gd name="connsiteX210" fmla="*/ 4379688 w 6507660"/>
              <a:gd name="connsiteY210" fmla="*/ 2283372 h 4388311"/>
              <a:gd name="connsiteX211" fmla="*/ 4369251 w 6507660"/>
              <a:gd name="connsiteY211" fmla="*/ 2293809 h 4388311"/>
              <a:gd name="connsiteX212" fmla="*/ 4369251 w 6507660"/>
              <a:gd name="connsiteY212" fmla="*/ 2468580 h 4388311"/>
              <a:gd name="connsiteX213" fmla="*/ 4343008 w 6507660"/>
              <a:gd name="connsiteY213" fmla="*/ 2473879 h 4388311"/>
              <a:gd name="connsiteX214" fmla="*/ 4285459 w 6507660"/>
              <a:gd name="connsiteY214" fmla="*/ 2560699 h 4388311"/>
              <a:gd name="connsiteX215" fmla="*/ 4285460 w 6507660"/>
              <a:gd name="connsiteY215" fmla="*/ 2841021 h 4388311"/>
              <a:gd name="connsiteX216" fmla="*/ 4343009 w 6507660"/>
              <a:gd name="connsiteY216" fmla="*/ 2927841 h 4388311"/>
              <a:gd name="connsiteX217" fmla="*/ 4369251 w 6507660"/>
              <a:gd name="connsiteY217" fmla="*/ 2933140 h 4388311"/>
              <a:gd name="connsiteX218" fmla="*/ 4369251 w 6507660"/>
              <a:gd name="connsiteY218" fmla="*/ 3107908 h 4388311"/>
              <a:gd name="connsiteX219" fmla="*/ 4379688 w 6507660"/>
              <a:gd name="connsiteY219" fmla="*/ 3118345 h 4388311"/>
              <a:gd name="connsiteX220" fmla="*/ 4390126 w 6507660"/>
              <a:gd name="connsiteY220" fmla="*/ 3107908 h 4388311"/>
              <a:gd name="connsiteX221" fmla="*/ 4390126 w 6507660"/>
              <a:gd name="connsiteY221" fmla="*/ 2933137 h 4388311"/>
              <a:gd name="connsiteX222" fmla="*/ 4416361 w 6507660"/>
              <a:gd name="connsiteY222" fmla="*/ 2927840 h 4388311"/>
              <a:gd name="connsiteX223" fmla="*/ 4473908 w 6507660"/>
              <a:gd name="connsiteY223" fmla="*/ 2841020 h 4388311"/>
              <a:gd name="connsiteX224" fmla="*/ 4473908 w 6507660"/>
              <a:gd name="connsiteY224" fmla="*/ 2560699 h 4388311"/>
              <a:gd name="connsiteX225" fmla="*/ 4416361 w 6507660"/>
              <a:gd name="connsiteY225" fmla="*/ 2473879 h 4388311"/>
              <a:gd name="connsiteX226" fmla="*/ 4390126 w 6507660"/>
              <a:gd name="connsiteY226" fmla="*/ 2468582 h 4388311"/>
              <a:gd name="connsiteX227" fmla="*/ 4390126 w 6507660"/>
              <a:gd name="connsiteY227" fmla="*/ 2293809 h 4388311"/>
              <a:gd name="connsiteX228" fmla="*/ 4379688 w 6507660"/>
              <a:gd name="connsiteY228" fmla="*/ 2283372 h 4388311"/>
              <a:gd name="connsiteX229" fmla="*/ 4166318 w 6507660"/>
              <a:gd name="connsiteY229" fmla="*/ 2070455 h 4388311"/>
              <a:gd name="connsiteX230" fmla="*/ 4155881 w 6507660"/>
              <a:gd name="connsiteY230" fmla="*/ 2080892 h 4388311"/>
              <a:gd name="connsiteX231" fmla="*/ 4155881 w 6507660"/>
              <a:gd name="connsiteY231" fmla="*/ 2560422 h 4388311"/>
              <a:gd name="connsiteX232" fmla="*/ 4129637 w 6507660"/>
              <a:gd name="connsiteY232" fmla="*/ 2565721 h 4388311"/>
              <a:gd name="connsiteX233" fmla="*/ 4072089 w 6507660"/>
              <a:gd name="connsiteY233" fmla="*/ 2652541 h 4388311"/>
              <a:gd name="connsiteX234" fmla="*/ 4072089 w 6507660"/>
              <a:gd name="connsiteY234" fmla="*/ 3244636 h 4388311"/>
              <a:gd name="connsiteX235" fmla="*/ 4129638 w 6507660"/>
              <a:gd name="connsiteY235" fmla="*/ 3331457 h 4388311"/>
              <a:gd name="connsiteX236" fmla="*/ 4155881 w 6507660"/>
              <a:gd name="connsiteY236" fmla="*/ 3336755 h 4388311"/>
              <a:gd name="connsiteX237" fmla="*/ 4155881 w 6507660"/>
              <a:gd name="connsiteY237" fmla="*/ 3531368 h 4388311"/>
              <a:gd name="connsiteX238" fmla="*/ 4166318 w 6507660"/>
              <a:gd name="connsiteY238" fmla="*/ 3541805 h 4388311"/>
              <a:gd name="connsiteX239" fmla="*/ 4176755 w 6507660"/>
              <a:gd name="connsiteY239" fmla="*/ 3531368 h 4388311"/>
              <a:gd name="connsiteX240" fmla="*/ 4176755 w 6507660"/>
              <a:gd name="connsiteY240" fmla="*/ 3336752 h 4388311"/>
              <a:gd name="connsiteX241" fmla="*/ 4202989 w 6507660"/>
              <a:gd name="connsiteY241" fmla="*/ 3331456 h 4388311"/>
              <a:gd name="connsiteX242" fmla="*/ 4260538 w 6507660"/>
              <a:gd name="connsiteY242" fmla="*/ 3244635 h 4388311"/>
              <a:gd name="connsiteX243" fmla="*/ 4260538 w 6507660"/>
              <a:gd name="connsiteY243" fmla="*/ 2652541 h 4388311"/>
              <a:gd name="connsiteX244" fmla="*/ 4202989 w 6507660"/>
              <a:gd name="connsiteY244" fmla="*/ 2565721 h 4388311"/>
              <a:gd name="connsiteX245" fmla="*/ 4176755 w 6507660"/>
              <a:gd name="connsiteY245" fmla="*/ 2560424 h 4388311"/>
              <a:gd name="connsiteX246" fmla="*/ 4176755 w 6507660"/>
              <a:gd name="connsiteY246" fmla="*/ 2080892 h 4388311"/>
              <a:gd name="connsiteX247" fmla="*/ 4166318 w 6507660"/>
              <a:gd name="connsiteY247" fmla="*/ 2070455 h 4388311"/>
              <a:gd name="connsiteX248" fmla="*/ 3486102 w 6507660"/>
              <a:gd name="connsiteY248" fmla="*/ 1551546 h 4388311"/>
              <a:gd name="connsiteX249" fmla="*/ 3475666 w 6507660"/>
              <a:gd name="connsiteY249" fmla="*/ 1561983 h 4388311"/>
              <a:gd name="connsiteX250" fmla="*/ 3475666 w 6507660"/>
              <a:gd name="connsiteY250" fmla="*/ 1658632 h 4388311"/>
              <a:gd name="connsiteX251" fmla="*/ 3444999 w 6507660"/>
              <a:gd name="connsiteY251" fmla="*/ 1664823 h 4388311"/>
              <a:gd name="connsiteX252" fmla="*/ 3391877 w 6507660"/>
              <a:gd name="connsiteY252" fmla="*/ 1744965 h 4388311"/>
              <a:gd name="connsiteX253" fmla="*/ 3391877 w 6507660"/>
              <a:gd name="connsiteY253" fmla="*/ 2867581 h 4388311"/>
              <a:gd name="connsiteX254" fmla="*/ 3444999 w 6507660"/>
              <a:gd name="connsiteY254" fmla="*/ 2947723 h 4388311"/>
              <a:gd name="connsiteX255" fmla="*/ 3475666 w 6507660"/>
              <a:gd name="connsiteY255" fmla="*/ 2953914 h 4388311"/>
              <a:gd name="connsiteX256" fmla="*/ 3475666 w 6507660"/>
              <a:gd name="connsiteY256" fmla="*/ 3141474 h 4388311"/>
              <a:gd name="connsiteX257" fmla="*/ 3486102 w 6507660"/>
              <a:gd name="connsiteY257" fmla="*/ 3151911 h 4388311"/>
              <a:gd name="connsiteX258" fmla="*/ 3496540 w 6507660"/>
              <a:gd name="connsiteY258" fmla="*/ 3141474 h 4388311"/>
              <a:gd name="connsiteX259" fmla="*/ 3496540 w 6507660"/>
              <a:gd name="connsiteY259" fmla="*/ 2953914 h 4388311"/>
              <a:gd name="connsiteX260" fmla="*/ 3527205 w 6507660"/>
              <a:gd name="connsiteY260" fmla="*/ 2947723 h 4388311"/>
              <a:gd name="connsiteX261" fmla="*/ 3580326 w 6507660"/>
              <a:gd name="connsiteY261" fmla="*/ 2867581 h 4388311"/>
              <a:gd name="connsiteX262" fmla="*/ 3580326 w 6507660"/>
              <a:gd name="connsiteY262" fmla="*/ 1744965 h 4388311"/>
              <a:gd name="connsiteX263" fmla="*/ 3527205 w 6507660"/>
              <a:gd name="connsiteY263" fmla="*/ 1664823 h 4388311"/>
              <a:gd name="connsiteX264" fmla="*/ 3496540 w 6507660"/>
              <a:gd name="connsiteY264" fmla="*/ 1658632 h 4388311"/>
              <a:gd name="connsiteX265" fmla="*/ 3496540 w 6507660"/>
              <a:gd name="connsiteY265" fmla="*/ 1561983 h 4388311"/>
              <a:gd name="connsiteX266" fmla="*/ 3486102 w 6507660"/>
              <a:gd name="connsiteY266" fmla="*/ 1551546 h 4388311"/>
              <a:gd name="connsiteX267" fmla="*/ 3261818 w 6507660"/>
              <a:gd name="connsiteY267" fmla="*/ 1293939 h 4388311"/>
              <a:gd name="connsiteX268" fmla="*/ 3251381 w 6507660"/>
              <a:gd name="connsiteY268" fmla="*/ 1304376 h 4388311"/>
              <a:gd name="connsiteX269" fmla="*/ 3251381 w 6507660"/>
              <a:gd name="connsiteY269" fmla="*/ 1479148 h 4388311"/>
              <a:gd name="connsiteX270" fmla="*/ 3225141 w 6507660"/>
              <a:gd name="connsiteY270" fmla="*/ 1484446 h 4388311"/>
              <a:gd name="connsiteX271" fmla="*/ 3167592 w 6507660"/>
              <a:gd name="connsiteY271" fmla="*/ 1571266 h 4388311"/>
              <a:gd name="connsiteX272" fmla="*/ 3167593 w 6507660"/>
              <a:gd name="connsiteY272" fmla="*/ 1679113 h 4388311"/>
              <a:gd name="connsiteX273" fmla="*/ 3225142 w 6507660"/>
              <a:gd name="connsiteY273" fmla="*/ 1765934 h 4388311"/>
              <a:gd name="connsiteX274" fmla="*/ 3251381 w 6507660"/>
              <a:gd name="connsiteY274" fmla="*/ 1771231 h 4388311"/>
              <a:gd name="connsiteX275" fmla="*/ 3251381 w 6507660"/>
              <a:gd name="connsiteY275" fmla="*/ 2118475 h 4388311"/>
              <a:gd name="connsiteX276" fmla="*/ 3261818 w 6507660"/>
              <a:gd name="connsiteY276" fmla="*/ 2128912 h 4388311"/>
              <a:gd name="connsiteX277" fmla="*/ 3272255 w 6507660"/>
              <a:gd name="connsiteY277" fmla="*/ 2118475 h 4388311"/>
              <a:gd name="connsiteX278" fmla="*/ 3272255 w 6507660"/>
              <a:gd name="connsiteY278" fmla="*/ 1771230 h 4388311"/>
              <a:gd name="connsiteX279" fmla="*/ 3298493 w 6507660"/>
              <a:gd name="connsiteY279" fmla="*/ 1765932 h 4388311"/>
              <a:gd name="connsiteX280" fmla="*/ 3356041 w 6507660"/>
              <a:gd name="connsiteY280" fmla="*/ 1679112 h 4388311"/>
              <a:gd name="connsiteX281" fmla="*/ 3356041 w 6507660"/>
              <a:gd name="connsiteY281" fmla="*/ 1571266 h 4388311"/>
              <a:gd name="connsiteX282" fmla="*/ 3298493 w 6507660"/>
              <a:gd name="connsiteY282" fmla="*/ 1484446 h 4388311"/>
              <a:gd name="connsiteX283" fmla="*/ 3272255 w 6507660"/>
              <a:gd name="connsiteY283" fmla="*/ 1479149 h 4388311"/>
              <a:gd name="connsiteX284" fmla="*/ 3272255 w 6507660"/>
              <a:gd name="connsiteY284" fmla="*/ 1304376 h 4388311"/>
              <a:gd name="connsiteX285" fmla="*/ 3261818 w 6507660"/>
              <a:gd name="connsiteY285" fmla="*/ 1293939 h 4388311"/>
              <a:gd name="connsiteX286" fmla="*/ 3045279 w 6507660"/>
              <a:gd name="connsiteY286" fmla="*/ 1199327 h 4388311"/>
              <a:gd name="connsiteX287" fmla="*/ 3034842 w 6507660"/>
              <a:gd name="connsiteY287" fmla="*/ 1209764 h 4388311"/>
              <a:gd name="connsiteX288" fmla="*/ 3034842 w 6507660"/>
              <a:gd name="connsiteY288" fmla="*/ 1662859 h 4388311"/>
              <a:gd name="connsiteX289" fmla="*/ 3008599 w 6507660"/>
              <a:gd name="connsiteY289" fmla="*/ 1668157 h 4388311"/>
              <a:gd name="connsiteX290" fmla="*/ 2951050 w 6507660"/>
              <a:gd name="connsiteY290" fmla="*/ 1754977 h 4388311"/>
              <a:gd name="connsiteX291" fmla="*/ 2951051 w 6507660"/>
              <a:gd name="connsiteY291" fmla="*/ 2035299 h 4388311"/>
              <a:gd name="connsiteX292" fmla="*/ 3008600 w 6507660"/>
              <a:gd name="connsiteY292" fmla="*/ 2122119 h 4388311"/>
              <a:gd name="connsiteX293" fmla="*/ 3034842 w 6507660"/>
              <a:gd name="connsiteY293" fmla="*/ 2127418 h 4388311"/>
              <a:gd name="connsiteX294" fmla="*/ 3034842 w 6507660"/>
              <a:gd name="connsiteY294" fmla="*/ 2580512 h 4388311"/>
              <a:gd name="connsiteX295" fmla="*/ 3045279 w 6507660"/>
              <a:gd name="connsiteY295" fmla="*/ 2590949 h 4388311"/>
              <a:gd name="connsiteX296" fmla="*/ 3055716 w 6507660"/>
              <a:gd name="connsiteY296" fmla="*/ 2580512 h 4388311"/>
              <a:gd name="connsiteX297" fmla="*/ 3055716 w 6507660"/>
              <a:gd name="connsiteY297" fmla="*/ 2127415 h 4388311"/>
              <a:gd name="connsiteX298" fmla="*/ 3081952 w 6507660"/>
              <a:gd name="connsiteY298" fmla="*/ 2122119 h 4388311"/>
              <a:gd name="connsiteX299" fmla="*/ 3139500 w 6507660"/>
              <a:gd name="connsiteY299" fmla="*/ 2035298 h 4388311"/>
              <a:gd name="connsiteX300" fmla="*/ 3139500 w 6507660"/>
              <a:gd name="connsiteY300" fmla="*/ 1754977 h 4388311"/>
              <a:gd name="connsiteX301" fmla="*/ 3081952 w 6507660"/>
              <a:gd name="connsiteY301" fmla="*/ 1668157 h 4388311"/>
              <a:gd name="connsiteX302" fmla="*/ 3055716 w 6507660"/>
              <a:gd name="connsiteY302" fmla="*/ 1662860 h 4388311"/>
              <a:gd name="connsiteX303" fmla="*/ 3055716 w 6507660"/>
              <a:gd name="connsiteY303" fmla="*/ 1209764 h 4388311"/>
              <a:gd name="connsiteX304" fmla="*/ 3045279 w 6507660"/>
              <a:gd name="connsiteY304" fmla="*/ 1199327 h 4388311"/>
              <a:gd name="connsiteX305" fmla="*/ 2814311 w 6507660"/>
              <a:gd name="connsiteY305" fmla="*/ 1053664 h 4388311"/>
              <a:gd name="connsiteX306" fmla="*/ 2803874 w 6507660"/>
              <a:gd name="connsiteY306" fmla="*/ 1064101 h 4388311"/>
              <a:gd name="connsiteX307" fmla="*/ 2803874 w 6507660"/>
              <a:gd name="connsiteY307" fmla="*/ 1282808 h 4388311"/>
              <a:gd name="connsiteX308" fmla="*/ 2777621 w 6507660"/>
              <a:gd name="connsiteY308" fmla="*/ 1288108 h 4388311"/>
              <a:gd name="connsiteX309" fmla="*/ 2720072 w 6507660"/>
              <a:gd name="connsiteY309" fmla="*/ 1374928 h 4388311"/>
              <a:gd name="connsiteX310" fmla="*/ 2720073 w 6507660"/>
              <a:gd name="connsiteY310" fmla="*/ 1958767 h 4388311"/>
              <a:gd name="connsiteX311" fmla="*/ 2777622 w 6507660"/>
              <a:gd name="connsiteY311" fmla="*/ 2045588 h 4388311"/>
              <a:gd name="connsiteX312" fmla="*/ 2803874 w 6507660"/>
              <a:gd name="connsiteY312" fmla="*/ 2050888 h 4388311"/>
              <a:gd name="connsiteX313" fmla="*/ 2803874 w 6507660"/>
              <a:gd name="connsiteY313" fmla="*/ 2434848 h 4388311"/>
              <a:gd name="connsiteX314" fmla="*/ 2814311 w 6507660"/>
              <a:gd name="connsiteY314" fmla="*/ 2445285 h 4388311"/>
              <a:gd name="connsiteX315" fmla="*/ 2824748 w 6507660"/>
              <a:gd name="connsiteY315" fmla="*/ 2434848 h 4388311"/>
              <a:gd name="connsiteX316" fmla="*/ 2824748 w 6507660"/>
              <a:gd name="connsiteY316" fmla="*/ 2050881 h 4388311"/>
              <a:gd name="connsiteX317" fmla="*/ 2850974 w 6507660"/>
              <a:gd name="connsiteY317" fmla="*/ 2045586 h 4388311"/>
              <a:gd name="connsiteX318" fmla="*/ 2908522 w 6507660"/>
              <a:gd name="connsiteY318" fmla="*/ 1958766 h 4388311"/>
              <a:gd name="connsiteX319" fmla="*/ 2908522 w 6507660"/>
              <a:gd name="connsiteY319" fmla="*/ 1374928 h 4388311"/>
              <a:gd name="connsiteX320" fmla="*/ 2850974 w 6507660"/>
              <a:gd name="connsiteY320" fmla="*/ 1288108 h 4388311"/>
              <a:gd name="connsiteX321" fmla="*/ 2824748 w 6507660"/>
              <a:gd name="connsiteY321" fmla="*/ 1282813 h 4388311"/>
              <a:gd name="connsiteX322" fmla="*/ 2824748 w 6507660"/>
              <a:gd name="connsiteY322" fmla="*/ 1064101 h 4388311"/>
              <a:gd name="connsiteX323" fmla="*/ 2814311 w 6507660"/>
              <a:gd name="connsiteY323" fmla="*/ 1053664 h 4388311"/>
              <a:gd name="connsiteX324" fmla="*/ 1894767 w 6507660"/>
              <a:gd name="connsiteY324" fmla="*/ 1031593 h 4388311"/>
              <a:gd name="connsiteX325" fmla="*/ 1884330 w 6507660"/>
              <a:gd name="connsiteY325" fmla="*/ 1042030 h 4388311"/>
              <a:gd name="connsiteX326" fmla="*/ 1884330 w 6507660"/>
              <a:gd name="connsiteY326" fmla="*/ 1093889 h 4388311"/>
              <a:gd name="connsiteX327" fmla="*/ 1858090 w 6507660"/>
              <a:gd name="connsiteY327" fmla="*/ 1099187 h 4388311"/>
              <a:gd name="connsiteX328" fmla="*/ 1800541 w 6507660"/>
              <a:gd name="connsiteY328" fmla="*/ 1186006 h 4388311"/>
              <a:gd name="connsiteX329" fmla="*/ 1800542 w 6507660"/>
              <a:gd name="connsiteY329" fmla="*/ 1528829 h 4388311"/>
              <a:gd name="connsiteX330" fmla="*/ 1858091 w 6507660"/>
              <a:gd name="connsiteY330" fmla="*/ 1615650 h 4388311"/>
              <a:gd name="connsiteX331" fmla="*/ 1884330 w 6507660"/>
              <a:gd name="connsiteY331" fmla="*/ 1620947 h 4388311"/>
              <a:gd name="connsiteX332" fmla="*/ 1884330 w 6507660"/>
              <a:gd name="connsiteY332" fmla="*/ 1856128 h 4388311"/>
              <a:gd name="connsiteX333" fmla="*/ 1894767 w 6507660"/>
              <a:gd name="connsiteY333" fmla="*/ 1866565 h 4388311"/>
              <a:gd name="connsiteX334" fmla="*/ 1905204 w 6507660"/>
              <a:gd name="connsiteY334" fmla="*/ 1856128 h 4388311"/>
              <a:gd name="connsiteX335" fmla="*/ 1905204 w 6507660"/>
              <a:gd name="connsiteY335" fmla="*/ 1620946 h 4388311"/>
              <a:gd name="connsiteX336" fmla="*/ 1931443 w 6507660"/>
              <a:gd name="connsiteY336" fmla="*/ 1615648 h 4388311"/>
              <a:gd name="connsiteX337" fmla="*/ 1988991 w 6507660"/>
              <a:gd name="connsiteY337" fmla="*/ 1528828 h 4388311"/>
              <a:gd name="connsiteX338" fmla="*/ 1988991 w 6507660"/>
              <a:gd name="connsiteY338" fmla="*/ 1186006 h 4388311"/>
              <a:gd name="connsiteX339" fmla="*/ 1931443 w 6507660"/>
              <a:gd name="connsiteY339" fmla="*/ 1099187 h 4388311"/>
              <a:gd name="connsiteX340" fmla="*/ 1905204 w 6507660"/>
              <a:gd name="connsiteY340" fmla="*/ 1093889 h 4388311"/>
              <a:gd name="connsiteX341" fmla="*/ 1905204 w 6507660"/>
              <a:gd name="connsiteY341" fmla="*/ 1042030 h 4388311"/>
              <a:gd name="connsiteX342" fmla="*/ 1894767 w 6507660"/>
              <a:gd name="connsiteY342" fmla="*/ 1031593 h 4388311"/>
              <a:gd name="connsiteX343" fmla="*/ 2352676 w 6507660"/>
              <a:gd name="connsiteY343" fmla="*/ 949445 h 4388311"/>
              <a:gd name="connsiteX344" fmla="*/ 2342239 w 6507660"/>
              <a:gd name="connsiteY344" fmla="*/ 959881 h 4388311"/>
              <a:gd name="connsiteX345" fmla="*/ 2342239 w 6507660"/>
              <a:gd name="connsiteY345" fmla="*/ 1011739 h 4388311"/>
              <a:gd name="connsiteX346" fmla="*/ 2315996 w 6507660"/>
              <a:gd name="connsiteY346" fmla="*/ 1017038 h 4388311"/>
              <a:gd name="connsiteX347" fmla="*/ 2258447 w 6507660"/>
              <a:gd name="connsiteY347" fmla="*/ 1103859 h 4388311"/>
              <a:gd name="connsiteX348" fmla="*/ 2258448 w 6507660"/>
              <a:gd name="connsiteY348" fmla="*/ 1384179 h 4388311"/>
              <a:gd name="connsiteX349" fmla="*/ 2315997 w 6507660"/>
              <a:gd name="connsiteY349" fmla="*/ 1471000 h 4388311"/>
              <a:gd name="connsiteX350" fmla="*/ 2342239 w 6507660"/>
              <a:gd name="connsiteY350" fmla="*/ 1476298 h 4388311"/>
              <a:gd name="connsiteX351" fmla="*/ 2342239 w 6507660"/>
              <a:gd name="connsiteY351" fmla="*/ 1773979 h 4388311"/>
              <a:gd name="connsiteX352" fmla="*/ 2352676 w 6507660"/>
              <a:gd name="connsiteY352" fmla="*/ 1784416 h 4388311"/>
              <a:gd name="connsiteX353" fmla="*/ 2363113 w 6507660"/>
              <a:gd name="connsiteY353" fmla="*/ 1773979 h 4388311"/>
              <a:gd name="connsiteX354" fmla="*/ 2363113 w 6507660"/>
              <a:gd name="connsiteY354" fmla="*/ 1476295 h 4388311"/>
              <a:gd name="connsiteX355" fmla="*/ 2389349 w 6507660"/>
              <a:gd name="connsiteY355" fmla="*/ 1470998 h 4388311"/>
              <a:gd name="connsiteX356" fmla="*/ 2446897 w 6507660"/>
              <a:gd name="connsiteY356" fmla="*/ 1384178 h 4388311"/>
              <a:gd name="connsiteX357" fmla="*/ 2446897 w 6507660"/>
              <a:gd name="connsiteY357" fmla="*/ 1103859 h 4388311"/>
              <a:gd name="connsiteX358" fmla="*/ 2389349 w 6507660"/>
              <a:gd name="connsiteY358" fmla="*/ 1017038 h 4388311"/>
              <a:gd name="connsiteX359" fmla="*/ 2363113 w 6507660"/>
              <a:gd name="connsiteY359" fmla="*/ 1011741 h 4388311"/>
              <a:gd name="connsiteX360" fmla="*/ 2363113 w 6507660"/>
              <a:gd name="connsiteY360" fmla="*/ 959881 h 4388311"/>
              <a:gd name="connsiteX361" fmla="*/ 2352676 w 6507660"/>
              <a:gd name="connsiteY361" fmla="*/ 949445 h 4388311"/>
              <a:gd name="connsiteX362" fmla="*/ 94221 w 6507660"/>
              <a:gd name="connsiteY362" fmla="*/ 943144 h 4388311"/>
              <a:gd name="connsiteX363" fmla="*/ 83784 w 6507660"/>
              <a:gd name="connsiteY363" fmla="*/ 953581 h 4388311"/>
              <a:gd name="connsiteX364" fmla="*/ 83784 w 6507660"/>
              <a:gd name="connsiteY364" fmla="*/ 1128353 h 4388311"/>
              <a:gd name="connsiteX365" fmla="*/ 57548 w 6507660"/>
              <a:gd name="connsiteY365" fmla="*/ 1133650 h 4388311"/>
              <a:gd name="connsiteX366" fmla="*/ 0 w 6507660"/>
              <a:gd name="connsiteY366" fmla="*/ 1220470 h 4388311"/>
              <a:gd name="connsiteX367" fmla="*/ 0 w 6507660"/>
              <a:gd name="connsiteY367" fmla="*/ 1500791 h 4388311"/>
              <a:gd name="connsiteX368" fmla="*/ 57548 w 6507660"/>
              <a:gd name="connsiteY368" fmla="*/ 1587612 h 4388311"/>
              <a:gd name="connsiteX369" fmla="*/ 83784 w 6507660"/>
              <a:gd name="connsiteY369" fmla="*/ 1592908 h 4388311"/>
              <a:gd name="connsiteX370" fmla="*/ 83784 w 6507660"/>
              <a:gd name="connsiteY370" fmla="*/ 1767679 h 4388311"/>
              <a:gd name="connsiteX371" fmla="*/ 94221 w 6507660"/>
              <a:gd name="connsiteY371" fmla="*/ 1778116 h 4388311"/>
              <a:gd name="connsiteX372" fmla="*/ 104658 w 6507660"/>
              <a:gd name="connsiteY372" fmla="*/ 1767679 h 4388311"/>
              <a:gd name="connsiteX373" fmla="*/ 104658 w 6507660"/>
              <a:gd name="connsiteY373" fmla="*/ 1592911 h 4388311"/>
              <a:gd name="connsiteX374" fmla="*/ 130900 w 6507660"/>
              <a:gd name="connsiteY374" fmla="*/ 1587613 h 4388311"/>
              <a:gd name="connsiteX375" fmla="*/ 188449 w 6507660"/>
              <a:gd name="connsiteY375" fmla="*/ 1500792 h 4388311"/>
              <a:gd name="connsiteX376" fmla="*/ 188450 w 6507660"/>
              <a:gd name="connsiteY376" fmla="*/ 1220470 h 4388311"/>
              <a:gd name="connsiteX377" fmla="*/ 130901 w 6507660"/>
              <a:gd name="connsiteY377" fmla="*/ 1133650 h 4388311"/>
              <a:gd name="connsiteX378" fmla="*/ 104658 w 6507660"/>
              <a:gd name="connsiteY378" fmla="*/ 1128352 h 4388311"/>
              <a:gd name="connsiteX379" fmla="*/ 104658 w 6507660"/>
              <a:gd name="connsiteY379" fmla="*/ 953581 h 4388311"/>
              <a:gd name="connsiteX380" fmla="*/ 94221 w 6507660"/>
              <a:gd name="connsiteY380" fmla="*/ 943144 h 4388311"/>
              <a:gd name="connsiteX381" fmla="*/ 543772 w 6507660"/>
              <a:gd name="connsiteY381" fmla="*/ 699710 h 4388311"/>
              <a:gd name="connsiteX382" fmla="*/ 533335 w 6507660"/>
              <a:gd name="connsiteY382" fmla="*/ 710146 h 4388311"/>
              <a:gd name="connsiteX383" fmla="*/ 533335 w 6507660"/>
              <a:gd name="connsiteY383" fmla="*/ 762006 h 4388311"/>
              <a:gd name="connsiteX384" fmla="*/ 507096 w 6507660"/>
              <a:gd name="connsiteY384" fmla="*/ 767303 h 4388311"/>
              <a:gd name="connsiteX385" fmla="*/ 449548 w 6507660"/>
              <a:gd name="connsiteY385" fmla="*/ 854123 h 4388311"/>
              <a:gd name="connsiteX386" fmla="*/ 449548 w 6507660"/>
              <a:gd name="connsiteY386" fmla="*/ 1231916 h 4388311"/>
              <a:gd name="connsiteX387" fmla="*/ 507096 w 6507660"/>
              <a:gd name="connsiteY387" fmla="*/ 1318736 h 4388311"/>
              <a:gd name="connsiteX388" fmla="*/ 533335 w 6507660"/>
              <a:gd name="connsiteY388" fmla="*/ 1324034 h 4388311"/>
              <a:gd name="connsiteX389" fmla="*/ 533335 w 6507660"/>
              <a:gd name="connsiteY389" fmla="*/ 1524245 h 4388311"/>
              <a:gd name="connsiteX390" fmla="*/ 543772 w 6507660"/>
              <a:gd name="connsiteY390" fmla="*/ 1534682 h 4388311"/>
              <a:gd name="connsiteX391" fmla="*/ 554209 w 6507660"/>
              <a:gd name="connsiteY391" fmla="*/ 1524245 h 4388311"/>
              <a:gd name="connsiteX392" fmla="*/ 554209 w 6507660"/>
              <a:gd name="connsiteY392" fmla="*/ 1324035 h 4388311"/>
              <a:gd name="connsiteX393" fmla="*/ 580448 w 6507660"/>
              <a:gd name="connsiteY393" fmla="*/ 1318738 h 4388311"/>
              <a:gd name="connsiteX394" fmla="*/ 637997 w 6507660"/>
              <a:gd name="connsiteY394" fmla="*/ 1231917 h 4388311"/>
              <a:gd name="connsiteX395" fmla="*/ 637998 w 6507660"/>
              <a:gd name="connsiteY395" fmla="*/ 854123 h 4388311"/>
              <a:gd name="connsiteX396" fmla="*/ 580449 w 6507660"/>
              <a:gd name="connsiteY396" fmla="*/ 767303 h 4388311"/>
              <a:gd name="connsiteX397" fmla="*/ 554209 w 6507660"/>
              <a:gd name="connsiteY397" fmla="*/ 762005 h 4388311"/>
              <a:gd name="connsiteX398" fmla="*/ 554209 w 6507660"/>
              <a:gd name="connsiteY398" fmla="*/ 710146 h 4388311"/>
              <a:gd name="connsiteX399" fmla="*/ 543772 w 6507660"/>
              <a:gd name="connsiteY399" fmla="*/ 699710 h 4388311"/>
              <a:gd name="connsiteX400" fmla="*/ 2115722 w 6507660"/>
              <a:gd name="connsiteY400" fmla="*/ 672390 h 4388311"/>
              <a:gd name="connsiteX401" fmla="*/ 2105285 w 6507660"/>
              <a:gd name="connsiteY401" fmla="*/ 682828 h 4388311"/>
              <a:gd name="connsiteX402" fmla="*/ 2105285 w 6507660"/>
              <a:gd name="connsiteY402" fmla="*/ 1162358 h 4388311"/>
              <a:gd name="connsiteX403" fmla="*/ 2079042 w 6507660"/>
              <a:gd name="connsiteY403" fmla="*/ 1167656 h 4388311"/>
              <a:gd name="connsiteX404" fmla="*/ 2021493 w 6507660"/>
              <a:gd name="connsiteY404" fmla="*/ 1254476 h 4388311"/>
              <a:gd name="connsiteX405" fmla="*/ 2021494 w 6507660"/>
              <a:gd name="connsiteY405" fmla="*/ 1528830 h 4388311"/>
              <a:gd name="connsiteX406" fmla="*/ 2079043 w 6507660"/>
              <a:gd name="connsiteY406" fmla="*/ 1615651 h 4388311"/>
              <a:gd name="connsiteX407" fmla="*/ 2105285 w 6507660"/>
              <a:gd name="connsiteY407" fmla="*/ 1620949 h 4388311"/>
              <a:gd name="connsiteX408" fmla="*/ 2105285 w 6507660"/>
              <a:gd name="connsiteY408" fmla="*/ 2133302 h 4388311"/>
              <a:gd name="connsiteX409" fmla="*/ 2115722 w 6507660"/>
              <a:gd name="connsiteY409" fmla="*/ 2143739 h 4388311"/>
              <a:gd name="connsiteX410" fmla="*/ 2126159 w 6507660"/>
              <a:gd name="connsiteY410" fmla="*/ 2133302 h 4388311"/>
              <a:gd name="connsiteX411" fmla="*/ 2126159 w 6507660"/>
              <a:gd name="connsiteY411" fmla="*/ 1620946 h 4388311"/>
              <a:gd name="connsiteX412" fmla="*/ 2152395 w 6507660"/>
              <a:gd name="connsiteY412" fmla="*/ 1615650 h 4388311"/>
              <a:gd name="connsiteX413" fmla="*/ 2209943 w 6507660"/>
              <a:gd name="connsiteY413" fmla="*/ 1528829 h 4388311"/>
              <a:gd name="connsiteX414" fmla="*/ 2209943 w 6507660"/>
              <a:gd name="connsiteY414" fmla="*/ 1254476 h 4388311"/>
              <a:gd name="connsiteX415" fmla="*/ 2152395 w 6507660"/>
              <a:gd name="connsiteY415" fmla="*/ 1167656 h 4388311"/>
              <a:gd name="connsiteX416" fmla="*/ 2126159 w 6507660"/>
              <a:gd name="connsiteY416" fmla="*/ 1162359 h 4388311"/>
              <a:gd name="connsiteX417" fmla="*/ 2126159 w 6507660"/>
              <a:gd name="connsiteY417" fmla="*/ 682828 h 4388311"/>
              <a:gd name="connsiteX418" fmla="*/ 2115722 w 6507660"/>
              <a:gd name="connsiteY418" fmla="*/ 672390 h 4388311"/>
              <a:gd name="connsiteX419" fmla="*/ 1674627 w 6507660"/>
              <a:gd name="connsiteY419" fmla="*/ 671658 h 4388311"/>
              <a:gd name="connsiteX420" fmla="*/ 1664190 w 6507660"/>
              <a:gd name="connsiteY420" fmla="*/ 682095 h 4388311"/>
              <a:gd name="connsiteX421" fmla="*/ 1664190 w 6507660"/>
              <a:gd name="connsiteY421" fmla="*/ 733954 h 4388311"/>
              <a:gd name="connsiteX422" fmla="*/ 1637950 w 6507660"/>
              <a:gd name="connsiteY422" fmla="*/ 739251 h 4388311"/>
              <a:gd name="connsiteX423" fmla="*/ 1580401 w 6507660"/>
              <a:gd name="connsiteY423" fmla="*/ 826072 h 4388311"/>
              <a:gd name="connsiteX424" fmla="*/ 1580402 w 6507660"/>
              <a:gd name="connsiteY424" fmla="*/ 1265992 h 4388311"/>
              <a:gd name="connsiteX425" fmla="*/ 1637951 w 6507660"/>
              <a:gd name="connsiteY425" fmla="*/ 1352812 h 4388311"/>
              <a:gd name="connsiteX426" fmla="*/ 1664190 w 6507660"/>
              <a:gd name="connsiteY426" fmla="*/ 1358110 h 4388311"/>
              <a:gd name="connsiteX427" fmla="*/ 1664190 w 6507660"/>
              <a:gd name="connsiteY427" fmla="*/ 1496193 h 4388311"/>
              <a:gd name="connsiteX428" fmla="*/ 1674627 w 6507660"/>
              <a:gd name="connsiteY428" fmla="*/ 1506630 h 4388311"/>
              <a:gd name="connsiteX429" fmla="*/ 1685064 w 6507660"/>
              <a:gd name="connsiteY429" fmla="*/ 1496193 h 4388311"/>
              <a:gd name="connsiteX430" fmla="*/ 1685064 w 6507660"/>
              <a:gd name="connsiteY430" fmla="*/ 1358109 h 4388311"/>
              <a:gd name="connsiteX431" fmla="*/ 1711303 w 6507660"/>
              <a:gd name="connsiteY431" fmla="*/ 1352812 h 4388311"/>
              <a:gd name="connsiteX432" fmla="*/ 1768851 w 6507660"/>
              <a:gd name="connsiteY432" fmla="*/ 1265991 h 4388311"/>
              <a:gd name="connsiteX433" fmla="*/ 1768851 w 6507660"/>
              <a:gd name="connsiteY433" fmla="*/ 826072 h 4388311"/>
              <a:gd name="connsiteX434" fmla="*/ 1711303 w 6507660"/>
              <a:gd name="connsiteY434" fmla="*/ 739251 h 4388311"/>
              <a:gd name="connsiteX435" fmla="*/ 1685064 w 6507660"/>
              <a:gd name="connsiteY435" fmla="*/ 733954 h 4388311"/>
              <a:gd name="connsiteX436" fmla="*/ 1685064 w 6507660"/>
              <a:gd name="connsiteY436" fmla="*/ 682095 h 4388311"/>
              <a:gd name="connsiteX437" fmla="*/ 1674627 w 6507660"/>
              <a:gd name="connsiteY437" fmla="*/ 671658 h 4388311"/>
              <a:gd name="connsiteX438" fmla="*/ 2569677 w 6507660"/>
              <a:gd name="connsiteY438" fmla="*/ 648213 h 4388311"/>
              <a:gd name="connsiteX439" fmla="*/ 2559240 w 6507660"/>
              <a:gd name="connsiteY439" fmla="*/ 658650 h 4388311"/>
              <a:gd name="connsiteX440" fmla="*/ 2559240 w 6507660"/>
              <a:gd name="connsiteY440" fmla="*/ 1111745 h 4388311"/>
              <a:gd name="connsiteX441" fmla="*/ 2533000 w 6507660"/>
              <a:gd name="connsiteY441" fmla="*/ 1117043 h 4388311"/>
              <a:gd name="connsiteX442" fmla="*/ 2475451 w 6507660"/>
              <a:gd name="connsiteY442" fmla="*/ 1203862 h 4388311"/>
              <a:gd name="connsiteX443" fmla="*/ 2475452 w 6507660"/>
              <a:gd name="connsiteY443" fmla="*/ 1484184 h 4388311"/>
              <a:gd name="connsiteX444" fmla="*/ 2533001 w 6507660"/>
              <a:gd name="connsiteY444" fmla="*/ 1571005 h 4388311"/>
              <a:gd name="connsiteX445" fmla="*/ 2559240 w 6507660"/>
              <a:gd name="connsiteY445" fmla="*/ 1576302 h 4388311"/>
              <a:gd name="connsiteX446" fmla="*/ 2559240 w 6507660"/>
              <a:gd name="connsiteY446" fmla="*/ 2029397 h 4388311"/>
              <a:gd name="connsiteX447" fmla="*/ 2569677 w 6507660"/>
              <a:gd name="connsiteY447" fmla="*/ 2039834 h 4388311"/>
              <a:gd name="connsiteX448" fmla="*/ 2580114 w 6507660"/>
              <a:gd name="connsiteY448" fmla="*/ 2029397 h 4388311"/>
              <a:gd name="connsiteX449" fmla="*/ 2580114 w 6507660"/>
              <a:gd name="connsiteY449" fmla="*/ 1576301 h 4388311"/>
              <a:gd name="connsiteX450" fmla="*/ 2606353 w 6507660"/>
              <a:gd name="connsiteY450" fmla="*/ 1571004 h 4388311"/>
              <a:gd name="connsiteX451" fmla="*/ 2663901 w 6507660"/>
              <a:gd name="connsiteY451" fmla="*/ 1484183 h 4388311"/>
              <a:gd name="connsiteX452" fmla="*/ 2663901 w 6507660"/>
              <a:gd name="connsiteY452" fmla="*/ 1203862 h 4388311"/>
              <a:gd name="connsiteX453" fmla="*/ 2606353 w 6507660"/>
              <a:gd name="connsiteY453" fmla="*/ 1117043 h 4388311"/>
              <a:gd name="connsiteX454" fmla="*/ 2580114 w 6507660"/>
              <a:gd name="connsiteY454" fmla="*/ 1111745 h 4388311"/>
              <a:gd name="connsiteX455" fmla="*/ 2580114 w 6507660"/>
              <a:gd name="connsiteY455" fmla="*/ 658650 h 4388311"/>
              <a:gd name="connsiteX456" fmla="*/ 2569677 w 6507660"/>
              <a:gd name="connsiteY456" fmla="*/ 648213 h 4388311"/>
              <a:gd name="connsiteX457" fmla="*/ 1433611 w 6507660"/>
              <a:gd name="connsiteY457" fmla="*/ 591611 h 4388311"/>
              <a:gd name="connsiteX458" fmla="*/ 1423174 w 6507660"/>
              <a:gd name="connsiteY458" fmla="*/ 602047 h 4388311"/>
              <a:gd name="connsiteX459" fmla="*/ 1423174 w 6507660"/>
              <a:gd name="connsiteY459" fmla="*/ 653907 h 4388311"/>
              <a:gd name="connsiteX460" fmla="*/ 1396934 w 6507660"/>
              <a:gd name="connsiteY460" fmla="*/ 659204 h 4388311"/>
              <a:gd name="connsiteX461" fmla="*/ 1339385 w 6507660"/>
              <a:gd name="connsiteY461" fmla="*/ 746024 h 4388311"/>
              <a:gd name="connsiteX462" fmla="*/ 1339386 w 6507660"/>
              <a:gd name="connsiteY462" fmla="*/ 1026348 h 4388311"/>
              <a:gd name="connsiteX463" fmla="*/ 1396935 w 6507660"/>
              <a:gd name="connsiteY463" fmla="*/ 1113168 h 4388311"/>
              <a:gd name="connsiteX464" fmla="*/ 1423174 w 6507660"/>
              <a:gd name="connsiteY464" fmla="*/ 1118465 h 4388311"/>
              <a:gd name="connsiteX465" fmla="*/ 1423174 w 6507660"/>
              <a:gd name="connsiteY465" fmla="*/ 1416145 h 4388311"/>
              <a:gd name="connsiteX466" fmla="*/ 1433611 w 6507660"/>
              <a:gd name="connsiteY466" fmla="*/ 1426582 h 4388311"/>
              <a:gd name="connsiteX467" fmla="*/ 1444048 w 6507660"/>
              <a:gd name="connsiteY467" fmla="*/ 1416145 h 4388311"/>
              <a:gd name="connsiteX468" fmla="*/ 1444048 w 6507660"/>
              <a:gd name="connsiteY468" fmla="*/ 1118463 h 4388311"/>
              <a:gd name="connsiteX469" fmla="*/ 1470287 w 6507660"/>
              <a:gd name="connsiteY469" fmla="*/ 1113165 h 4388311"/>
              <a:gd name="connsiteX470" fmla="*/ 1527835 w 6507660"/>
              <a:gd name="connsiteY470" fmla="*/ 1026345 h 4388311"/>
              <a:gd name="connsiteX471" fmla="*/ 1527835 w 6507660"/>
              <a:gd name="connsiteY471" fmla="*/ 746024 h 4388311"/>
              <a:gd name="connsiteX472" fmla="*/ 1470287 w 6507660"/>
              <a:gd name="connsiteY472" fmla="*/ 659204 h 4388311"/>
              <a:gd name="connsiteX473" fmla="*/ 1444048 w 6507660"/>
              <a:gd name="connsiteY473" fmla="*/ 653907 h 4388311"/>
              <a:gd name="connsiteX474" fmla="*/ 1444048 w 6507660"/>
              <a:gd name="connsiteY474" fmla="*/ 602047 h 4388311"/>
              <a:gd name="connsiteX475" fmla="*/ 1433611 w 6507660"/>
              <a:gd name="connsiteY475" fmla="*/ 591611 h 4388311"/>
              <a:gd name="connsiteX476" fmla="*/ 312886 w 6507660"/>
              <a:gd name="connsiteY476" fmla="*/ 572770 h 4388311"/>
              <a:gd name="connsiteX477" fmla="*/ 302449 w 6507660"/>
              <a:gd name="connsiteY477" fmla="*/ 583207 h 4388311"/>
              <a:gd name="connsiteX478" fmla="*/ 302449 w 6507660"/>
              <a:gd name="connsiteY478" fmla="*/ 1000640 h 4388311"/>
              <a:gd name="connsiteX479" fmla="*/ 290186 w 6507660"/>
              <a:gd name="connsiteY479" fmla="*/ 1003115 h 4388311"/>
              <a:gd name="connsiteX480" fmla="*/ 232638 w 6507660"/>
              <a:gd name="connsiteY480" fmla="*/ 1089936 h 4388311"/>
              <a:gd name="connsiteX481" fmla="*/ 232638 w 6507660"/>
              <a:gd name="connsiteY481" fmla="*/ 1452599 h 4388311"/>
              <a:gd name="connsiteX482" fmla="*/ 290186 w 6507660"/>
              <a:gd name="connsiteY482" fmla="*/ 1539420 h 4388311"/>
              <a:gd name="connsiteX483" fmla="*/ 302449 w 6507660"/>
              <a:gd name="connsiteY483" fmla="*/ 1541895 h 4388311"/>
              <a:gd name="connsiteX484" fmla="*/ 302449 w 6507660"/>
              <a:gd name="connsiteY484" fmla="*/ 1953954 h 4388311"/>
              <a:gd name="connsiteX485" fmla="*/ 312886 w 6507660"/>
              <a:gd name="connsiteY485" fmla="*/ 1964391 h 4388311"/>
              <a:gd name="connsiteX486" fmla="*/ 323323 w 6507660"/>
              <a:gd name="connsiteY486" fmla="*/ 1953954 h 4388311"/>
              <a:gd name="connsiteX487" fmla="*/ 323323 w 6507660"/>
              <a:gd name="connsiteY487" fmla="*/ 1546110 h 4388311"/>
              <a:gd name="connsiteX488" fmla="*/ 326863 w 6507660"/>
              <a:gd name="connsiteY488" fmla="*/ 1546824 h 4388311"/>
              <a:gd name="connsiteX489" fmla="*/ 326862 w 6507660"/>
              <a:gd name="connsiteY489" fmla="*/ 1546825 h 4388311"/>
              <a:gd name="connsiteX490" fmla="*/ 421087 w 6507660"/>
              <a:gd name="connsiteY490" fmla="*/ 1452600 h 4388311"/>
              <a:gd name="connsiteX491" fmla="*/ 421088 w 6507660"/>
              <a:gd name="connsiteY491" fmla="*/ 1089936 h 4388311"/>
              <a:gd name="connsiteX492" fmla="*/ 326863 w 6507660"/>
              <a:gd name="connsiteY492" fmla="*/ 995711 h 4388311"/>
              <a:gd name="connsiteX493" fmla="*/ 323323 w 6507660"/>
              <a:gd name="connsiteY493" fmla="*/ 996425 h 4388311"/>
              <a:gd name="connsiteX494" fmla="*/ 323323 w 6507660"/>
              <a:gd name="connsiteY494" fmla="*/ 583207 h 4388311"/>
              <a:gd name="connsiteX495" fmla="*/ 312886 w 6507660"/>
              <a:gd name="connsiteY495" fmla="*/ 572770 h 4388311"/>
              <a:gd name="connsiteX496" fmla="*/ 781224 w 6507660"/>
              <a:gd name="connsiteY496" fmla="*/ 291272 h 4388311"/>
              <a:gd name="connsiteX497" fmla="*/ 770787 w 6507660"/>
              <a:gd name="connsiteY497" fmla="*/ 301709 h 4388311"/>
              <a:gd name="connsiteX498" fmla="*/ 770787 w 6507660"/>
              <a:gd name="connsiteY498" fmla="*/ 353568 h 4388311"/>
              <a:gd name="connsiteX499" fmla="*/ 744548 w 6507660"/>
              <a:gd name="connsiteY499" fmla="*/ 358866 h 4388311"/>
              <a:gd name="connsiteX500" fmla="*/ 687000 w 6507660"/>
              <a:gd name="connsiteY500" fmla="*/ 445686 h 4388311"/>
              <a:gd name="connsiteX501" fmla="*/ 687000 w 6507660"/>
              <a:gd name="connsiteY501" fmla="*/ 854105 h 4388311"/>
              <a:gd name="connsiteX502" fmla="*/ 744548 w 6507660"/>
              <a:gd name="connsiteY502" fmla="*/ 940925 h 4388311"/>
              <a:gd name="connsiteX503" fmla="*/ 770787 w 6507660"/>
              <a:gd name="connsiteY503" fmla="*/ 946223 h 4388311"/>
              <a:gd name="connsiteX504" fmla="*/ 770787 w 6507660"/>
              <a:gd name="connsiteY504" fmla="*/ 1115808 h 4388311"/>
              <a:gd name="connsiteX505" fmla="*/ 781224 w 6507660"/>
              <a:gd name="connsiteY505" fmla="*/ 1126245 h 4388311"/>
              <a:gd name="connsiteX506" fmla="*/ 791661 w 6507660"/>
              <a:gd name="connsiteY506" fmla="*/ 1115808 h 4388311"/>
              <a:gd name="connsiteX507" fmla="*/ 791661 w 6507660"/>
              <a:gd name="connsiteY507" fmla="*/ 946224 h 4388311"/>
              <a:gd name="connsiteX508" fmla="*/ 817900 w 6507660"/>
              <a:gd name="connsiteY508" fmla="*/ 940927 h 4388311"/>
              <a:gd name="connsiteX509" fmla="*/ 875449 w 6507660"/>
              <a:gd name="connsiteY509" fmla="*/ 854106 h 4388311"/>
              <a:gd name="connsiteX510" fmla="*/ 875450 w 6507660"/>
              <a:gd name="connsiteY510" fmla="*/ 445686 h 4388311"/>
              <a:gd name="connsiteX511" fmla="*/ 817901 w 6507660"/>
              <a:gd name="connsiteY511" fmla="*/ 358866 h 4388311"/>
              <a:gd name="connsiteX512" fmla="*/ 791661 w 6507660"/>
              <a:gd name="connsiteY512" fmla="*/ 353568 h 4388311"/>
              <a:gd name="connsiteX513" fmla="*/ 791661 w 6507660"/>
              <a:gd name="connsiteY513" fmla="*/ 301709 h 4388311"/>
              <a:gd name="connsiteX514" fmla="*/ 781224 w 6507660"/>
              <a:gd name="connsiteY514" fmla="*/ 291272 h 4388311"/>
              <a:gd name="connsiteX515" fmla="*/ 1005139 w 6507660"/>
              <a:gd name="connsiteY515" fmla="*/ 74604 h 4388311"/>
              <a:gd name="connsiteX516" fmla="*/ 994702 w 6507660"/>
              <a:gd name="connsiteY516" fmla="*/ 85041 h 4388311"/>
              <a:gd name="connsiteX517" fmla="*/ 994702 w 6507660"/>
              <a:gd name="connsiteY517" fmla="*/ 259815 h 4388311"/>
              <a:gd name="connsiteX518" fmla="*/ 968467 w 6507660"/>
              <a:gd name="connsiteY518" fmla="*/ 265112 h 4388311"/>
              <a:gd name="connsiteX519" fmla="*/ 910918 w 6507660"/>
              <a:gd name="connsiteY519" fmla="*/ 351934 h 4388311"/>
              <a:gd name="connsiteX520" fmla="*/ 910918 w 6507660"/>
              <a:gd name="connsiteY520" fmla="*/ 632253 h 4388311"/>
              <a:gd name="connsiteX521" fmla="*/ 968467 w 6507660"/>
              <a:gd name="connsiteY521" fmla="*/ 719073 h 4388311"/>
              <a:gd name="connsiteX522" fmla="*/ 994702 w 6507660"/>
              <a:gd name="connsiteY522" fmla="*/ 724370 h 4388311"/>
              <a:gd name="connsiteX523" fmla="*/ 994702 w 6507660"/>
              <a:gd name="connsiteY523" fmla="*/ 899140 h 4388311"/>
              <a:gd name="connsiteX524" fmla="*/ 1005139 w 6507660"/>
              <a:gd name="connsiteY524" fmla="*/ 909577 h 4388311"/>
              <a:gd name="connsiteX525" fmla="*/ 1015576 w 6507660"/>
              <a:gd name="connsiteY525" fmla="*/ 899140 h 4388311"/>
              <a:gd name="connsiteX526" fmla="*/ 1015576 w 6507660"/>
              <a:gd name="connsiteY526" fmla="*/ 724372 h 4388311"/>
              <a:gd name="connsiteX527" fmla="*/ 1041819 w 6507660"/>
              <a:gd name="connsiteY527" fmla="*/ 719074 h 4388311"/>
              <a:gd name="connsiteX528" fmla="*/ 1099367 w 6507660"/>
              <a:gd name="connsiteY528" fmla="*/ 632254 h 4388311"/>
              <a:gd name="connsiteX529" fmla="*/ 1099368 w 6507660"/>
              <a:gd name="connsiteY529" fmla="*/ 351934 h 4388311"/>
              <a:gd name="connsiteX530" fmla="*/ 1041820 w 6507660"/>
              <a:gd name="connsiteY530" fmla="*/ 265112 h 4388311"/>
              <a:gd name="connsiteX531" fmla="*/ 1015576 w 6507660"/>
              <a:gd name="connsiteY531" fmla="*/ 259813 h 4388311"/>
              <a:gd name="connsiteX532" fmla="*/ 1015576 w 6507660"/>
              <a:gd name="connsiteY532" fmla="*/ 85041 h 4388311"/>
              <a:gd name="connsiteX533" fmla="*/ 1005139 w 6507660"/>
              <a:gd name="connsiteY533" fmla="*/ 74604 h 4388311"/>
              <a:gd name="connsiteX534" fmla="*/ 1218510 w 6507660"/>
              <a:gd name="connsiteY534" fmla="*/ 0 h 4388311"/>
              <a:gd name="connsiteX535" fmla="*/ 1208073 w 6507660"/>
              <a:gd name="connsiteY535" fmla="*/ 10437 h 4388311"/>
              <a:gd name="connsiteX536" fmla="*/ 1208073 w 6507660"/>
              <a:gd name="connsiteY536" fmla="*/ 351657 h 4388311"/>
              <a:gd name="connsiteX537" fmla="*/ 1181838 w 6507660"/>
              <a:gd name="connsiteY537" fmla="*/ 356953 h 4388311"/>
              <a:gd name="connsiteX538" fmla="*/ 1124289 w 6507660"/>
              <a:gd name="connsiteY538" fmla="*/ 443774 h 4388311"/>
              <a:gd name="connsiteX539" fmla="*/ 1124289 w 6507660"/>
              <a:gd name="connsiteY539" fmla="*/ 1035868 h 4388311"/>
              <a:gd name="connsiteX540" fmla="*/ 1181838 w 6507660"/>
              <a:gd name="connsiteY540" fmla="*/ 1122688 h 4388311"/>
              <a:gd name="connsiteX541" fmla="*/ 1208073 w 6507660"/>
              <a:gd name="connsiteY541" fmla="*/ 1127985 h 4388311"/>
              <a:gd name="connsiteX542" fmla="*/ 1208073 w 6507660"/>
              <a:gd name="connsiteY542" fmla="*/ 1460912 h 4388311"/>
              <a:gd name="connsiteX543" fmla="*/ 1218510 w 6507660"/>
              <a:gd name="connsiteY543" fmla="*/ 1471349 h 4388311"/>
              <a:gd name="connsiteX544" fmla="*/ 1228947 w 6507660"/>
              <a:gd name="connsiteY544" fmla="*/ 1460912 h 4388311"/>
              <a:gd name="connsiteX545" fmla="*/ 1228947 w 6507660"/>
              <a:gd name="connsiteY545" fmla="*/ 1127987 h 4388311"/>
              <a:gd name="connsiteX546" fmla="*/ 1255190 w 6507660"/>
              <a:gd name="connsiteY546" fmla="*/ 1122689 h 4388311"/>
              <a:gd name="connsiteX547" fmla="*/ 1312738 w 6507660"/>
              <a:gd name="connsiteY547" fmla="*/ 1035869 h 4388311"/>
              <a:gd name="connsiteX548" fmla="*/ 1312739 w 6507660"/>
              <a:gd name="connsiteY548" fmla="*/ 443774 h 4388311"/>
              <a:gd name="connsiteX549" fmla="*/ 1255191 w 6507660"/>
              <a:gd name="connsiteY549" fmla="*/ 356953 h 4388311"/>
              <a:gd name="connsiteX550" fmla="*/ 1228947 w 6507660"/>
              <a:gd name="connsiteY550" fmla="*/ 351655 h 4388311"/>
              <a:gd name="connsiteX551" fmla="*/ 1228947 w 6507660"/>
              <a:gd name="connsiteY551" fmla="*/ 10437 h 4388311"/>
              <a:gd name="connsiteX552" fmla="*/ 1218510 w 6507660"/>
              <a:gd name="connsiteY552" fmla="*/ 0 h 438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Lst>
            <a:rect l="l" t="t" r="r" b="b"/>
            <a:pathLst>
              <a:path w="6507660" h="4388311">
                <a:moveTo>
                  <a:pt x="5290604" y="3151911"/>
                </a:moveTo>
                <a:cubicBezTo>
                  <a:pt x="5284840" y="3151911"/>
                  <a:pt x="5280167" y="3156584"/>
                  <a:pt x="5280167" y="3162348"/>
                </a:cubicBezTo>
                <a:lnTo>
                  <a:pt x="5280167" y="3337120"/>
                </a:lnTo>
                <a:lnTo>
                  <a:pt x="5253923" y="3342418"/>
                </a:lnTo>
                <a:cubicBezTo>
                  <a:pt x="5220104" y="3356722"/>
                  <a:pt x="5196375" y="3390209"/>
                  <a:pt x="5196375" y="3429238"/>
                </a:cubicBezTo>
                <a:cubicBezTo>
                  <a:pt x="5196375" y="3522679"/>
                  <a:pt x="5196376" y="3616119"/>
                  <a:pt x="5196376" y="3709560"/>
                </a:cubicBezTo>
                <a:cubicBezTo>
                  <a:pt x="5196376" y="3748589"/>
                  <a:pt x="5220106" y="3782076"/>
                  <a:pt x="5253924" y="3796381"/>
                </a:cubicBezTo>
                <a:lnTo>
                  <a:pt x="5280167" y="3801679"/>
                </a:lnTo>
                <a:lnTo>
                  <a:pt x="5280167" y="3976447"/>
                </a:lnTo>
                <a:cubicBezTo>
                  <a:pt x="5280167" y="3982211"/>
                  <a:pt x="5284840" y="3986884"/>
                  <a:pt x="5290604" y="3986884"/>
                </a:cubicBezTo>
                <a:cubicBezTo>
                  <a:pt x="5296368" y="3986884"/>
                  <a:pt x="5301041" y="3982211"/>
                  <a:pt x="5301041" y="3976447"/>
                </a:cubicBezTo>
                <a:lnTo>
                  <a:pt x="5301041" y="3801676"/>
                </a:lnTo>
                <a:lnTo>
                  <a:pt x="5327277" y="3796380"/>
                </a:lnTo>
                <a:cubicBezTo>
                  <a:pt x="5361095" y="3782075"/>
                  <a:pt x="5384824" y="3748588"/>
                  <a:pt x="5384824" y="3709559"/>
                </a:cubicBezTo>
                <a:lnTo>
                  <a:pt x="5384824" y="3429238"/>
                </a:lnTo>
                <a:cubicBezTo>
                  <a:pt x="5384824" y="3390209"/>
                  <a:pt x="5361095" y="3356722"/>
                  <a:pt x="5327277" y="3342418"/>
                </a:cubicBezTo>
                <a:lnTo>
                  <a:pt x="5301041" y="3337121"/>
                </a:lnTo>
                <a:lnTo>
                  <a:pt x="5301041" y="3162348"/>
                </a:lnTo>
                <a:cubicBezTo>
                  <a:pt x="5301041" y="3156584"/>
                  <a:pt x="5296368" y="3151911"/>
                  <a:pt x="5290604" y="3151911"/>
                </a:cubicBezTo>
                <a:close/>
                <a:moveTo>
                  <a:pt x="5071938" y="2996689"/>
                </a:moveTo>
                <a:cubicBezTo>
                  <a:pt x="5066174" y="2996689"/>
                  <a:pt x="5061501" y="3001362"/>
                  <a:pt x="5061501" y="3007126"/>
                </a:cubicBezTo>
                <a:lnTo>
                  <a:pt x="5061501" y="3205193"/>
                </a:lnTo>
                <a:lnTo>
                  <a:pt x="5057961" y="3204478"/>
                </a:lnTo>
                <a:cubicBezTo>
                  <a:pt x="5005922" y="3204478"/>
                  <a:pt x="4963736" y="3246664"/>
                  <a:pt x="4963736" y="3298703"/>
                </a:cubicBezTo>
                <a:cubicBezTo>
                  <a:pt x="4963736" y="3419591"/>
                  <a:pt x="4963737" y="3540480"/>
                  <a:pt x="4963737" y="3661368"/>
                </a:cubicBezTo>
                <a:cubicBezTo>
                  <a:pt x="4963737" y="3713407"/>
                  <a:pt x="5005923" y="3755593"/>
                  <a:pt x="5057962" y="3755593"/>
                </a:cubicBezTo>
                <a:lnTo>
                  <a:pt x="5057961" y="3755592"/>
                </a:lnTo>
                <a:lnTo>
                  <a:pt x="5061501" y="3754878"/>
                </a:lnTo>
                <a:lnTo>
                  <a:pt x="5061501" y="4377874"/>
                </a:lnTo>
                <a:cubicBezTo>
                  <a:pt x="5061501" y="4383638"/>
                  <a:pt x="5066174" y="4388311"/>
                  <a:pt x="5071938" y="4388311"/>
                </a:cubicBezTo>
                <a:cubicBezTo>
                  <a:pt x="5077703" y="4388311"/>
                  <a:pt x="5082375" y="4383638"/>
                  <a:pt x="5082375" y="4377874"/>
                </a:cubicBezTo>
                <a:lnTo>
                  <a:pt x="5082375" y="3750663"/>
                </a:lnTo>
                <a:lnTo>
                  <a:pt x="5094638" y="3748188"/>
                </a:lnTo>
                <a:cubicBezTo>
                  <a:pt x="5128456" y="3733883"/>
                  <a:pt x="5152186" y="3700396"/>
                  <a:pt x="5152186" y="3661367"/>
                </a:cubicBezTo>
                <a:lnTo>
                  <a:pt x="5152186" y="3298703"/>
                </a:lnTo>
                <a:cubicBezTo>
                  <a:pt x="5152186" y="3259674"/>
                  <a:pt x="5128456" y="3226187"/>
                  <a:pt x="5094638" y="3211883"/>
                </a:cubicBezTo>
                <a:lnTo>
                  <a:pt x="5082375" y="3209407"/>
                </a:lnTo>
                <a:lnTo>
                  <a:pt x="5082375" y="3007126"/>
                </a:lnTo>
                <a:cubicBezTo>
                  <a:pt x="5082375" y="3001362"/>
                  <a:pt x="5077703" y="2996689"/>
                  <a:pt x="5071938" y="2996689"/>
                </a:cubicBezTo>
                <a:close/>
                <a:moveTo>
                  <a:pt x="6413436" y="2973900"/>
                </a:moveTo>
                <a:cubicBezTo>
                  <a:pt x="6407672" y="2973900"/>
                  <a:pt x="6402999" y="2978573"/>
                  <a:pt x="6402999" y="2984337"/>
                </a:cubicBezTo>
                <a:lnTo>
                  <a:pt x="6402999" y="3159109"/>
                </a:lnTo>
                <a:lnTo>
                  <a:pt x="6376758" y="3164407"/>
                </a:lnTo>
                <a:cubicBezTo>
                  <a:pt x="6342940" y="3178711"/>
                  <a:pt x="6319210" y="3212198"/>
                  <a:pt x="6319210" y="3251227"/>
                </a:cubicBezTo>
                <a:cubicBezTo>
                  <a:pt x="6319210" y="3344668"/>
                  <a:pt x="6319211" y="3438108"/>
                  <a:pt x="6319211" y="3531549"/>
                </a:cubicBezTo>
                <a:cubicBezTo>
                  <a:pt x="6319211" y="3570579"/>
                  <a:pt x="6342941" y="3604065"/>
                  <a:pt x="6376759" y="3618370"/>
                </a:cubicBezTo>
                <a:lnTo>
                  <a:pt x="6402999" y="3623667"/>
                </a:lnTo>
                <a:lnTo>
                  <a:pt x="6402999" y="3798436"/>
                </a:lnTo>
                <a:cubicBezTo>
                  <a:pt x="6402999" y="3804200"/>
                  <a:pt x="6407672" y="3808873"/>
                  <a:pt x="6413436" y="3808873"/>
                </a:cubicBezTo>
                <a:cubicBezTo>
                  <a:pt x="6419200" y="3808873"/>
                  <a:pt x="6423873" y="3804200"/>
                  <a:pt x="6423873" y="3798436"/>
                </a:cubicBezTo>
                <a:lnTo>
                  <a:pt x="6423873" y="3623666"/>
                </a:lnTo>
                <a:lnTo>
                  <a:pt x="6450111" y="3618369"/>
                </a:lnTo>
                <a:cubicBezTo>
                  <a:pt x="6483930" y="3604064"/>
                  <a:pt x="6507660" y="3570578"/>
                  <a:pt x="6507660" y="3531548"/>
                </a:cubicBezTo>
                <a:lnTo>
                  <a:pt x="6507660" y="3251227"/>
                </a:lnTo>
                <a:cubicBezTo>
                  <a:pt x="6507660" y="3212198"/>
                  <a:pt x="6483930" y="3178711"/>
                  <a:pt x="6450111" y="3164407"/>
                </a:cubicBezTo>
                <a:lnTo>
                  <a:pt x="6423873" y="3159109"/>
                </a:lnTo>
                <a:lnTo>
                  <a:pt x="6423873" y="2984337"/>
                </a:lnTo>
                <a:cubicBezTo>
                  <a:pt x="6423873" y="2978573"/>
                  <a:pt x="6419200" y="2973900"/>
                  <a:pt x="6413436" y="2973900"/>
                </a:cubicBezTo>
                <a:close/>
                <a:moveTo>
                  <a:pt x="4841054" y="2908477"/>
                </a:moveTo>
                <a:cubicBezTo>
                  <a:pt x="4835290" y="2908477"/>
                  <a:pt x="4830617" y="2913150"/>
                  <a:pt x="4830617" y="2918914"/>
                </a:cubicBezTo>
                <a:lnTo>
                  <a:pt x="4830617" y="2970773"/>
                </a:lnTo>
                <a:lnTo>
                  <a:pt x="4804377" y="2976071"/>
                </a:lnTo>
                <a:cubicBezTo>
                  <a:pt x="4770557" y="2990375"/>
                  <a:pt x="4746828" y="3023862"/>
                  <a:pt x="4746828" y="3062891"/>
                </a:cubicBezTo>
                <a:cubicBezTo>
                  <a:pt x="4746828" y="3188822"/>
                  <a:pt x="4746829" y="3314754"/>
                  <a:pt x="4746829" y="3440685"/>
                </a:cubicBezTo>
                <a:cubicBezTo>
                  <a:pt x="4746829" y="3479714"/>
                  <a:pt x="4770559" y="3513201"/>
                  <a:pt x="4804377" y="3527506"/>
                </a:cubicBezTo>
                <a:lnTo>
                  <a:pt x="4830617" y="3532803"/>
                </a:lnTo>
                <a:lnTo>
                  <a:pt x="4830617" y="3733013"/>
                </a:lnTo>
                <a:cubicBezTo>
                  <a:pt x="4830617" y="3738777"/>
                  <a:pt x="4835290" y="3743450"/>
                  <a:pt x="4841054" y="3743450"/>
                </a:cubicBezTo>
                <a:cubicBezTo>
                  <a:pt x="4846818" y="3743450"/>
                  <a:pt x="4851491" y="3738777"/>
                  <a:pt x="4851491" y="3733013"/>
                </a:cubicBezTo>
                <a:lnTo>
                  <a:pt x="4851491" y="3532802"/>
                </a:lnTo>
                <a:lnTo>
                  <a:pt x="4877729" y="3527505"/>
                </a:lnTo>
                <a:cubicBezTo>
                  <a:pt x="4911549" y="3513200"/>
                  <a:pt x="4935278" y="3479714"/>
                  <a:pt x="4935278" y="3440684"/>
                </a:cubicBezTo>
                <a:lnTo>
                  <a:pt x="4935278" y="3062891"/>
                </a:lnTo>
                <a:cubicBezTo>
                  <a:pt x="4935278" y="3023862"/>
                  <a:pt x="4911549" y="2990375"/>
                  <a:pt x="4877729" y="2976071"/>
                </a:cubicBezTo>
                <a:lnTo>
                  <a:pt x="4851491" y="2970773"/>
                </a:lnTo>
                <a:lnTo>
                  <a:pt x="4851491" y="2918914"/>
                </a:lnTo>
                <a:cubicBezTo>
                  <a:pt x="4851491" y="2913150"/>
                  <a:pt x="4846818" y="2908477"/>
                  <a:pt x="4841054" y="2908477"/>
                </a:cubicBezTo>
                <a:close/>
                <a:moveTo>
                  <a:pt x="5522740" y="2700858"/>
                </a:moveTo>
                <a:cubicBezTo>
                  <a:pt x="5516976" y="2700858"/>
                  <a:pt x="5512303" y="2705531"/>
                  <a:pt x="5512303" y="2711295"/>
                </a:cubicBezTo>
                <a:lnTo>
                  <a:pt x="5512303" y="2887452"/>
                </a:lnTo>
                <a:lnTo>
                  <a:pt x="5477028" y="2894574"/>
                </a:lnTo>
                <a:cubicBezTo>
                  <a:pt x="5443209" y="2908878"/>
                  <a:pt x="5419480" y="2942365"/>
                  <a:pt x="5419480" y="2981394"/>
                </a:cubicBezTo>
                <a:cubicBezTo>
                  <a:pt x="5419480" y="3186602"/>
                  <a:pt x="5419481" y="3391811"/>
                  <a:pt x="5419481" y="3597019"/>
                </a:cubicBezTo>
                <a:cubicBezTo>
                  <a:pt x="5419481" y="3636048"/>
                  <a:pt x="5443210" y="3669535"/>
                  <a:pt x="5477029" y="3683840"/>
                </a:cubicBezTo>
                <a:lnTo>
                  <a:pt x="5512303" y="3690961"/>
                </a:lnTo>
                <a:lnTo>
                  <a:pt x="5512303" y="4082043"/>
                </a:lnTo>
                <a:cubicBezTo>
                  <a:pt x="5512303" y="4087807"/>
                  <a:pt x="5516976" y="4092480"/>
                  <a:pt x="5522740" y="4092480"/>
                </a:cubicBezTo>
                <a:cubicBezTo>
                  <a:pt x="5528504" y="4092480"/>
                  <a:pt x="5533177" y="4087807"/>
                  <a:pt x="5533177" y="4082043"/>
                </a:cubicBezTo>
                <a:lnTo>
                  <a:pt x="5533177" y="3687312"/>
                </a:lnTo>
                <a:lnTo>
                  <a:pt x="5550381" y="3683839"/>
                </a:lnTo>
                <a:cubicBezTo>
                  <a:pt x="5584200" y="3669534"/>
                  <a:pt x="5607930" y="3636048"/>
                  <a:pt x="5607930" y="3597018"/>
                </a:cubicBezTo>
                <a:lnTo>
                  <a:pt x="5607930" y="2981394"/>
                </a:lnTo>
                <a:cubicBezTo>
                  <a:pt x="5607930" y="2942365"/>
                  <a:pt x="5584200" y="2908878"/>
                  <a:pt x="5550381" y="2894574"/>
                </a:cubicBezTo>
                <a:lnTo>
                  <a:pt x="5533177" y="2891100"/>
                </a:lnTo>
                <a:lnTo>
                  <a:pt x="5533177" y="2711295"/>
                </a:lnTo>
                <a:cubicBezTo>
                  <a:pt x="5533177" y="2705531"/>
                  <a:pt x="5528504" y="2700858"/>
                  <a:pt x="5522740" y="2700858"/>
                </a:cubicBezTo>
                <a:close/>
                <a:moveTo>
                  <a:pt x="5754882" y="2699936"/>
                </a:moveTo>
                <a:cubicBezTo>
                  <a:pt x="5749118" y="2699936"/>
                  <a:pt x="5744445" y="2704609"/>
                  <a:pt x="5744445" y="2710373"/>
                </a:cubicBezTo>
                <a:lnTo>
                  <a:pt x="5744445" y="2885145"/>
                </a:lnTo>
                <a:lnTo>
                  <a:pt x="5718205" y="2890443"/>
                </a:lnTo>
                <a:cubicBezTo>
                  <a:pt x="5684386" y="2904747"/>
                  <a:pt x="5660656" y="2938234"/>
                  <a:pt x="5660656" y="2977263"/>
                </a:cubicBezTo>
                <a:cubicBezTo>
                  <a:pt x="5660656" y="3070704"/>
                  <a:pt x="5660657" y="3164144"/>
                  <a:pt x="5660657" y="3257585"/>
                </a:cubicBezTo>
                <a:cubicBezTo>
                  <a:pt x="5660657" y="3296614"/>
                  <a:pt x="5684387" y="3330101"/>
                  <a:pt x="5718206" y="3344406"/>
                </a:cubicBezTo>
                <a:lnTo>
                  <a:pt x="5744445" y="3349703"/>
                </a:lnTo>
                <a:lnTo>
                  <a:pt x="5744445" y="3524472"/>
                </a:lnTo>
                <a:cubicBezTo>
                  <a:pt x="5744445" y="3530236"/>
                  <a:pt x="5749118" y="3534909"/>
                  <a:pt x="5754882" y="3534909"/>
                </a:cubicBezTo>
                <a:cubicBezTo>
                  <a:pt x="5760646" y="3534909"/>
                  <a:pt x="5765319" y="3530236"/>
                  <a:pt x="5765319" y="3524472"/>
                </a:cubicBezTo>
                <a:lnTo>
                  <a:pt x="5765319" y="3349702"/>
                </a:lnTo>
                <a:lnTo>
                  <a:pt x="5791558" y="3344405"/>
                </a:lnTo>
                <a:cubicBezTo>
                  <a:pt x="5825377" y="3330100"/>
                  <a:pt x="5849106" y="3296614"/>
                  <a:pt x="5849106" y="3257584"/>
                </a:cubicBezTo>
                <a:lnTo>
                  <a:pt x="5849106" y="2977263"/>
                </a:lnTo>
                <a:cubicBezTo>
                  <a:pt x="5849106" y="2938234"/>
                  <a:pt x="5825377" y="2904747"/>
                  <a:pt x="5791558" y="2890443"/>
                </a:cubicBezTo>
                <a:lnTo>
                  <a:pt x="5765319" y="2885145"/>
                </a:lnTo>
                <a:lnTo>
                  <a:pt x="5765319" y="2710373"/>
                </a:lnTo>
                <a:cubicBezTo>
                  <a:pt x="5765319" y="2704609"/>
                  <a:pt x="5760646" y="2699936"/>
                  <a:pt x="5754882" y="2699936"/>
                </a:cubicBezTo>
                <a:close/>
                <a:moveTo>
                  <a:pt x="5972297" y="2695673"/>
                </a:moveTo>
                <a:cubicBezTo>
                  <a:pt x="5966533" y="2695673"/>
                  <a:pt x="5961860" y="2700346"/>
                  <a:pt x="5961860" y="2706110"/>
                </a:cubicBezTo>
                <a:lnTo>
                  <a:pt x="5961860" y="3159205"/>
                </a:lnTo>
                <a:lnTo>
                  <a:pt x="5935619" y="3164503"/>
                </a:lnTo>
                <a:cubicBezTo>
                  <a:pt x="5901801" y="3178807"/>
                  <a:pt x="5878071" y="3212294"/>
                  <a:pt x="5878071" y="3251323"/>
                </a:cubicBezTo>
                <a:cubicBezTo>
                  <a:pt x="5878071" y="3401052"/>
                  <a:pt x="5878072" y="3550782"/>
                  <a:pt x="5878072" y="3700511"/>
                </a:cubicBezTo>
                <a:cubicBezTo>
                  <a:pt x="5878072" y="3739541"/>
                  <a:pt x="5901802" y="3773027"/>
                  <a:pt x="5935621" y="3787332"/>
                </a:cubicBezTo>
                <a:lnTo>
                  <a:pt x="5961860" y="3792629"/>
                </a:lnTo>
                <a:lnTo>
                  <a:pt x="5961860" y="4076858"/>
                </a:lnTo>
                <a:cubicBezTo>
                  <a:pt x="5961860" y="4082622"/>
                  <a:pt x="5966533" y="4087295"/>
                  <a:pt x="5972297" y="4087295"/>
                </a:cubicBezTo>
                <a:cubicBezTo>
                  <a:pt x="5978061" y="4087295"/>
                  <a:pt x="5982734" y="4082622"/>
                  <a:pt x="5982734" y="4076858"/>
                </a:cubicBezTo>
                <a:lnTo>
                  <a:pt x="5982734" y="3792628"/>
                </a:lnTo>
                <a:lnTo>
                  <a:pt x="6008973" y="3787331"/>
                </a:lnTo>
                <a:cubicBezTo>
                  <a:pt x="6042791" y="3773026"/>
                  <a:pt x="6066521" y="3739539"/>
                  <a:pt x="6066521" y="3700510"/>
                </a:cubicBezTo>
                <a:lnTo>
                  <a:pt x="6066521" y="3251323"/>
                </a:lnTo>
                <a:cubicBezTo>
                  <a:pt x="6066521" y="3212294"/>
                  <a:pt x="6042791" y="3178807"/>
                  <a:pt x="6008973" y="3164503"/>
                </a:cubicBezTo>
                <a:lnTo>
                  <a:pt x="5982734" y="3159205"/>
                </a:lnTo>
                <a:lnTo>
                  <a:pt x="5982734" y="2706110"/>
                </a:lnTo>
                <a:cubicBezTo>
                  <a:pt x="5982734" y="2700346"/>
                  <a:pt x="5978061" y="2695673"/>
                  <a:pt x="5972297" y="2695673"/>
                </a:cubicBezTo>
                <a:close/>
                <a:moveTo>
                  <a:pt x="6193920" y="2640136"/>
                </a:moveTo>
                <a:cubicBezTo>
                  <a:pt x="6188156" y="2640136"/>
                  <a:pt x="6183483" y="2644809"/>
                  <a:pt x="6183483" y="2650573"/>
                </a:cubicBezTo>
                <a:lnTo>
                  <a:pt x="6183483" y="3103667"/>
                </a:lnTo>
                <a:lnTo>
                  <a:pt x="6157239" y="3108966"/>
                </a:lnTo>
                <a:cubicBezTo>
                  <a:pt x="6123420" y="3123270"/>
                  <a:pt x="6099691" y="3156757"/>
                  <a:pt x="6099691" y="3195786"/>
                </a:cubicBezTo>
                <a:cubicBezTo>
                  <a:pt x="6099691" y="3325713"/>
                  <a:pt x="6099692" y="3455639"/>
                  <a:pt x="6099692" y="3585566"/>
                </a:cubicBezTo>
                <a:cubicBezTo>
                  <a:pt x="6099692" y="3624595"/>
                  <a:pt x="6123421" y="3658082"/>
                  <a:pt x="6157240" y="3672387"/>
                </a:cubicBezTo>
                <a:lnTo>
                  <a:pt x="6183483" y="3677685"/>
                </a:lnTo>
                <a:lnTo>
                  <a:pt x="6183483" y="4021321"/>
                </a:lnTo>
                <a:cubicBezTo>
                  <a:pt x="6183483" y="4027085"/>
                  <a:pt x="6188156" y="4031758"/>
                  <a:pt x="6193920" y="4031758"/>
                </a:cubicBezTo>
                <a:cubicBezTo>
                  <a:pt x="6199684" y="4031758"/>
                  <a:pt x="6204357" y="4027085"/>
                  <a:pt x="6204357" y="4021321"/>
                </a:cubicBezTo>
                <a:lnTo>
                  <a:pt x="6204357" y="3677682"/>
                </a:lnTo>
                <a:lnTo>
                  <a:pt x="6230592" y="3672386"/>
                </a:lnTo>
                <a:cubicBezTo>
                  <a:pt x="6264411" y="3658081"/>
                  <a:pt x="6288141" y="3624595"/>
                  <a:pt x="6288141" y="3585565"/>
                </a:cubicBezTo>
                <a:lnTo>
                  <a:pt x="6288141" y="3195786"/>
                </a:lnTo>
                <a:cubicBezTo>
                  <a:pt x="6288141" y="3156757"/>
                  <a:pt x="6264411" y="3123270"/>
                  <a:pt x="6230592" y="3108966"/>
                </a:cubicBezTo>
                <a:lnTo>
                  <a:pt x="6204357" y="3103669"/>
                </a:lnTo>
                <a:lnTo>
                  <a:pt x="6204357" y="2650573"/>
                </a:lnTo>
                <a:cubicBezTo>
                  <a:pt x="6204357" y="2644809"/>
                  <a:pt x="6199684" y="2640136"/>
                  <a:pt x="6193920" y="2640136"/>
                </a:cubicBezTo>
                <a:close/>
                <a:moveTo>
                  <a:pt x="3950906" y="2597073"/>
                </a:moveTo>
                <a:cubicBezTo>
                  <a:pt x="3945142" y="2597073"/>
                  <a:pt x="3940469" y="2601746"/>
                  <a:pt x="3940469" y="2607510"/>
                </a:cubicBezTo>
                <a:lnTo>
                  <a:pt x="3940469" y="3060606"/>
                </a:lnTo>
                <a:lnTo>
                  <a:pt x="3914229" y="3065904"/>
                </a:lnTo>
                <a:cubicBezTo>
                  <a:pt x="3880410" y="3080208"/>
                  <a:pt x="3856680" y="3113695"/>
                  <a:pt x="3856680" y="3152724"/>
                </a:cubicBezTo>
                <a:cubicBezTo>
                  <a:pt x="3856680" y="3182079"/>
                  <a:pt x="3856682" y="3211435"/>
                  <a:pt x="3856682" y="3240790"/>
                </a:cubicBezTo>
                <a:cubicBezTo>
                  <a:pt x="3856682" y="3279819"/>
                  <a:pt x="3880411" y="3313306"/>
                  <a:pt x="3914230" y="3327611"/>
                </a:cubicBezTo>
                <a:lnTo>
                  <a:pt x="3940469" y="3332908"/>
                </a:lnTo>
                <a:lnTo>
                  <a:pt x="3940469" y="3978258"/>
                </a:lnTo>
                <a:cubicBezTo>
                  <a:pt x="3940469" y="3984022"/>
                  <a:pt x="3945142" y="3988695"/>
                  <a:pt x="3950906" y="3988695"/>
                </a:cubicBezTo>
                <a:cubicBezTo>
                  <a:pt x="3956670" y="3988695"/>
                  <a:pt x="3961343" y="3984022"/>
                  <a:pt x="3961343" y="3978258"/>
                </a:cubicBezTo>
                <a:lnTo>
                  <a:pt x="3961343" y="3332907"/>
                </a:lnTo>
                <a:lnTo>
                  <a:pt x="3987582" y="3327610"/>
                </a:lnTo>
                <a:cubicBezTo>
                  <a:pt x="4021400" y="3313305"/>
                  <a:pt x="4045130" y="3279819"/>
                  <a:pt x="4045130" y="3240789"/>
                </a:cubicBezTo>
                <a:lnTo>
                  <a:pt x="4045130" y="3152724"/>
                </a:lnTo>
                <a:cubicBezTo>
                  <a:pt x="4045130" y="3113695"/>
                  <a:pt x="4021400" y="3080208"/>
                  <a:pt x="3987582" y="3065904"/>
                </a:cubicBezTo>
                <a:lnTo>
                  <a:pt x="3961343" y="3060606"/>
                </a:lnTo>
                <a:lnTo>
                  <a:pt x="3961343" y="2607510"/>
                </a:lnTo>
                <a:cubicBezTo>
                  <a:pt x="3961343" y="2601746"/>
                  <a:pt x="3956670" y="2597073"/>
                  <a:pt x="3950906" y="2597073"/>
                </a:cubicBezTo>
                <a:close/>
                <a:moveTo>
                  <a:pt x="3702185" y="2512087"/>
                </a:moveTo>
                <a:cubicBezTo>
                  <a:pt x="3696421" y="2512087"/>
                  <a:pt x="3691749" y="2516760"/>
                  <a:pt x="3691749" y="2522524"/>
                </a:cubicBezTo>
                <a:lnTo>
                  <a:pt x="3691749" y="2697296"/>
                </a:lnTo>
                <a:lnTo>
                  <a:pt x="3665509" y="2702594"/>
                </a:lnTo>
                <a:cubicBezTo>
                  <a:pt x="3631689" y="2716898"/>
                  <a:pt x="3607959" y="2750385"/>
                  <a:pt x="3607959" y="2789414"/>
                </a:cubicBezTo>
                <a:cubicBezTo>
                  <a:pt x="3607959" y="2827098"/>
                  <a:pt x="3607959" y="2864782"/>
                  <a:pt x="3607959" y="2902466"/>
                </a:cubicBezTo>
                <a:cubicBezTo>
                  <a:pt x="3607959" y="2941495"/>
                  <a:pt x="3631689" y="2974982"/>
                  <a:pt x="3665509" y="2989286"/>
                </a:cubicBezTo>
                <a:lnTo>
                  <a:pt x="3691749" y="2994584"/>
                </a:lnTo>
                <a:lnTo>
                  <a:pt x="3691749" y="3336623"/>
                </a:lnTo>
                <a:cubicBezTo>
                  <a:pt x="3691749" y="3342387"/>
                  <a:pt x="3696421" y="3347060"/>
                  <a:pt x="3702185" y="3347060"/>
                </a:cubicBezTo>
                <a:cubicBezTo>
                  <a:pt x="3707949" y="3347060"/>
                  <a:pt x="3712622" y="3342387"/>
                  <a:pt x="3712622" y="3336623"/>
                </a:cubicBezTo>
                <a:lnTo>
                  <a:pt x="3712622" y="2994583"/>
                </a:lnTo>
                <a:lnTo>
                  <a:pt x="3738861" y="2989285"/>
                </a:lnTo>
                <a:cubicBezTo>
                  <a:pt x="3772679" y="2974981"/>
                  <a:pt x="3796409" y="2941494"/>
                  <a:pt x="3796409" y="2902465"/>
                </a:cubicBezTo>
                <a:lnTo>
                  <a:pt x="3796409" y="2789414"/>
                </a:lnTo>
                <a:cubicBezTo>
                  <a:pt x="3796409" y="2750385"/>
                  <a:pt x="3772679" y="2716898"/>
                  <a:pt x="3738861" y="2702594"/>
                </a:cubicBezTo>
                <a:lnTo>
                  <a:pt x="3712622" y="2697296"/>
                </a:lnTo>
                <a:lnTo>
                  <a:pt x="3712622" y="2522524"/>
                </a:lnTo>
                <a:cubicBezTo>
                  <a:pt x="3712622" y="2516760"/>
                  <a:pt x="3707949" y="2512087"/>
                  <a:pt x="3702185" y="2512087"/>
                </a:cubicBezTo>
                <a:close/>
                <a:moveTo>
                  <a:pt x="4603602" y="2500040"/>
                </a:moveTo>
                <a:cubicBezTo>
                  <a:pt x="4597838" y="2500040"/>
                  <a:pt x="4593165" y="2504713"/>
                  <a:pt x="4593165" y="2510477"/>
                </a:cubicBezTo>
                <a:lnTo>
                  <a:pt x="4593165" y="2562336"/>
                </a:lnTo>
                <a:lnTo>
                  <a:pt x="4566925" y="2567634"/>
                </a:lnTo>
                <a:cubicBezTo>
                  <a:pt x="4533106" y="2581938"/>
                  <a:pt x="4509376" y="2615425"/>
                  <a:pt x="4509376" y="2654454"/>
                </a:cubicBezTo>
                <a:cubicBezTo>
                  <a:pt x="4509376" y="2790594"/>
                  <a:pt x="4509377" y="2926734"/>
                  <a:pt x="4509377" y="3062874"/>
                </a:cubicBezTo>
                <a:cubicBezTo>
                  <a:pt x="4509377" y="3101903"/>
                  <a:pt x="4533107" y="3135390"/>
                  <a:pt x="4566926" y="3149694"/>
                </a:cubicBezTo>
                <a:lnTo>
                  <a:pt x="4593165" y="3154992"/>
                </a:lnTo>
                <a:lnTo>
                  <a:pt x="4593165" y="3324576"/>
                </a:lnTo>
                <a:cubicBezTo>
                  <a:pt x="4593165" y="3330340"/>
                  <a:pt x="4597838" y="3335013"/>
                  <a:pt x="4603602" y="3335013"/>
                </a:cubicBezTo>
                <a:cubicBezTo>
                  <a:pt x="4609366" y="3335013"/>
                  <a:pt x="4614039" y="3330340"/>
                  <a:pt x="4614039" y="3324576"/>
                </a:cubicBezTo>
                <a:lnTo>
                  <a:pt x="4614039" y="3154991"/>
                </a:lnTo>
                <a:lnTo>
                  <a:pt x="4640278" y="3149693"/>
                </a:lnTo>
                <a:cubicBezTo>
                  <a:pt x="4674097" y="3135389"/>
                  <a:pt x="4697826" y="3101902"/>
                  <a:pt x="4697826" y="3062873"/>
                </a:cubicBezTo>
                <a:lnTo>
                  <a:pt x="4697826" y="2654454"/>
                </a:lnTo>
                <a:cubicBezTo>
                  <a:pt x="4697826" y="2615425"/>
                  <a:pt x="4674097" y="2581938"/>
                  <a:pt x="4640278" y="2567634"/>
                </a:cubicBezTo>
                <a:lnTo>
                  <a:pt x="4614039" y="2562336"/>
                </a:lnTo>
                <a:lnTo>
                  <a:pt x="4614039" y="2510477"/>
                </a:lnTo>
                <a:cubicBezTo>
                  <a:pt x="4614039" y="2504713"/>
                  <a:pt x="4609366" y="2500040"/>
                  <a:pt x="4603602" y="2500040"/>
                </a:cubicBezTo>
                <a:close/>
                <a:moveTo>
                  <a:pt x="4379688" y="2283372"/>
                </a:moveTo>
                <a:cubicBezTo>
                  <a:pt x="4373924" y="2283372"/>
                  <a:pt x="4369251" y="2288045"/>
                  <a:pt x="4369251" y="2293809"/>
                </a:cubicBezTo>
                <a:lnTo>
                  <a:pt x="4369251" y="2468580"/>
                </a:lnTo>
                <a:lnTo>
                  <a:pt x="4343008" y="2473879"/>
                </a:lnTo>
                <a:cubicBezTo>
                  <a:pt x="4309189" y="2488183"/>
                  <a:pt x="4285459" y="2521670"/>
                  <a:pt x="4285459" y="2560699"/>
                </a:cubicBezTo>
                <a:cubicBezTo>
                  <a:pt x="4285459" y="2654140"/>
                  <a:pt x="4285460" y="2747580"/>
                  <a:pt x="4285460" y="2841021"/>
                </a:cubicBezTo>
                <a:cubicBezTo>
                  <a:pt x="4285460" y="2880050"/>
                  <a:pt x="4309190" y="2913537"/>
                  <a:pt x="4343009" y="2927841"/>
                </a:cubicBezTo>
                <a:lnTo>
                  <a:pt x="4369251" y="2933140"/>
                </a:lnTo>
                <a:lnTo>
                  <a:pt x="4369251" y="3107908"/>
                </a:lnTo>
                <a:cubicBezTo>
                  <a:pt x="4369251" y="3113672"/>
                  <a:pt x="4373924" y="3118345"/>
                  <a:pt x="4379688" y="3118345"/>
                </a:cubicBezTo>
                <a:cubicBezTo>
                  <a:pt x="4385453" y="3118345"/>
                  <a:pt x="4390126" y="3113672"/>
                  <a:pt x="4390126" y="3107908"/>
                </a:cubicBezTo>
                <a:lnTo>
                  <a:pt x="4390126" y="2933137"/>
                </a:lnTo>
                <a:lnTo>
                  <a:pt x="4416361" y="2927840"/>
                </a:lnTo>
                <a:cubicBezTo>
                  <a:pt x="4450179" y="2913536"/>
                  <a:pt x="4473908" y="2880049"/>
                  <a:pt x="4473908" y="2841020"/>
                </a:cubicBezTo>
                <a:lnTo>
                  <a:pt x="4473908" y="2560699"/>
                </a:lnTo>
                <a:cubicBezTo>
                  <a:pt x="4473908" y="2521670"/>
                  <a:pt x="4450179" y="2488183"/>
                  <a:pt x="4416361" y="2473879"/>
                </a:cubicBezTo>
                <a:lnTo>
                  <a:pt x="4390126" y="2468582"/>
                </a:lnTo>
                <a:lnTo>
                  <a:pt x="4390126" y="2293809"/>
                </a:lnTo>
                <a:cubicBezTo>
                  <a:pt x="4390126" y="2288045"/>
                  <a:pt x="4385453" y="2283372"/>
                  <a:pt x="4379688" y="2283372"/>
                </a:cubicBezTo>
                <a:close/>
                <a:moveTo>
                  <a:pt x="4166318" y="2070455"/>
                </a:moveTo>
                <a:cubicBezTo>
                  <a:pt x="4160554" y="2070455"/>
                  <a:pt x="4155881" y="2075128"/>
                  <a:pt x="4155881" y="2080892"/>
                </a:cubicBezTo>
                <a:lnTo>
                  <a:pt x="4155881" y="2560422"/>
                </a:lnTo>
                <a:lnTo>
                  <a:pt x="4129637" y="2565721"/>
                </a:lnTo>
                <a:cubicBezTo>
                  <a:pt x="4095818" y="2580025"/>
                  <a:pt x="4072089" y="2613512"/>
                  <a:pt x="4072089" y="2652541"/>
                </a:cubicBezTo>
                <a:cubicBezTo>
                  <a:pt x="4072089" y="2849906"/>
                  <a:pt x="4072089" y="3047271"/>
                  <a:pt x="4072089" y="3244636"/>
                </a:cubicBezTo>
                <a:cubicBezTo>
                  <a:pt x="4072089" y="3283665"/>
                  <a:pt x="4095819" y="3317152"/>
                  <a:pt x="4129638" y="3331457"/>
                </a:cubicBezTo>
                <a:lnTo>
                  <a:pt x="4155881" y="3336755"/>
                </a:lnTo>
                <a:lnTo>
                  <a:pt x="4155881" y="3531368"/>
                </a:lnTo>
                <a:cubicBezTo>
                  <a:pt x="4155881" y="3537132"/>
                  <a:pt x="4160554" y="3541805"/>
                  <a:pt x="4166318" y="3541805"/>
                </a:cubicBezTo>
                <a:cubicBezTo>
                  <a:pt x="4172082" y="3541805"/>
                  <a:pt x="4176755" y="3537132"/>
                  <a:pt x="4176755" y="3531368"/>
                </a:cubicBezTo>
                <a:lnTo>
                  <a:pt x="4176755" y="3336752"/>
                </a:lnTo>
                <a:lnTo>
                  <a:pt x="4202989" y="3331456"/>
                </a:lnTo>
                <a:cubicBezTo>
                  <a:pt x="4236809" y="3317151"/>
                  <a:pt x="4260538" y="3283664"/>
                  <a:pt x="4260538" y="3244635"/>
                </a:cubicBezTo>
                <a:lnTo>
                  <a:pt x="4260538" y="2652541"/>
                </a:lnTo>
                <a:cubicBezTo>
                  <a:pt x="4260538" y="2613512"/>
                  <a:pt x="4236809" y="2580025"/>
                  <a:pt x="4202989" y="2565721"/>
                </a:cubicBezTo>
                <a:lnTo>
                  <a:pt x="4176755" y="2560424"/>
                </a:lnTo>
                <a:lnTo>
                  <a:pt x="4176755" y="2080892"/>
                </a:lnTo>
                <a:cubicBezTo>
                  <a:pt x="4176755" y="2075128"/>
                  <a:pt x="4172082" y="2070455"/>
                  <a:pt x="4166318" y="2070455"/>
                </a:cubicBezTo>
                <a:close/>
                <a:moveTo>
                  <a:pt x="3486102" y="1551546"/>
                </a:moveTo>
                <a:cubicBezTo>
                  <a:pt x="3480338" y="1551546"/>
                  <a:pt x="3475666" y="1556219"/>
                  <a:pt x="3475666" y="1561983"/>
                </a:cubicBezTo>
                <a:lnTo>
                  <a:pt x="3475666" y="1658632"/>
                </a:lnTo>
                <a:lnTo>
                  <a:pt x="3444999" y="1664823"/>
                </a:lnTo>
                <a:cubicBezTo>
                  <a:pt x="3413782" y="1678027"/>
                  <a:pt x="3391877" y="1708938"/>
                  <a:pt x="3391877" y="1744965"/>
                </a:cubicBezTo>
                <a:lnTo>
                  <a:pt x="3391877" y="2867581"/>
                </a:lnTo>
                <a:cubicBezTo>
                  <a:pt x="3391877" y="2903608"/>
                  <a:pt x="3413782" y="2934519"/>
                  <a:pt x="3444999" y="2947723"/>
                </a:cubicBezTo>
                <a:lnTo>
                  <a:pt x="3475666" y="2953914"/>
                </a:lnTo>
                <a:lnTo>
                  <a:pt x="3475666" y="3141474"/>
                </a:lnTo>
                <a:cubicBezTo>
                  <a:pt x="3475666" y="3147238"/>
                  <a:pt x="3480338" y="3151911"/>
                  <a:pt x="3486102" y="3151911"/>
                </a:cubicBezTo>
                <a:cubicBezTo>
                  <a:pt x="3491866" y="3151911"/>
                  <a:pt x="3496540" y="3147238"/>
                  <a:pt x="3496540" y="3141474"/>
                </a:cubicBezTo>
                <a:lnTo>
                  <a:pt x="3496540" y="2953914"/>
                </a:lnTo>
                <a:lnTo>
                  <a:pt x="3527205" y="2947723"/>
                </a:lnTo>
                <a:cubicBezTo>
                  <a:pt x="3558423" y="2934519"/>
                  <a:pt x="3580326" y="2903608"/>
                  <a:pt x="3580326" y="2867581"/>
                </a:cubicBezTo>
                <a:lnTo>
                  <a:pt x="3580326" y="1744965"/>
                </a:lnTo>
                <a:cubicBezTo>
                  <a:pt x="3580326" y="1708938"/>
                  <a:pt x="3558423" y="1678027"/>
                  <a:pt x="3527205" y="1664823"/>
                </a:cubicBezTo>
                <a:lnTo>
                  <a:pt x="3496540" y="1658632"/>
                </a:lnTo>
                <a:lnTo>
                  <a:pt x="3496540" y="1561983"/>
                </a:lnTo>
                <a:cubicBezTo>
                  <a:pt x="3496540" y="1556219"/>
                  <a:pt x="3491866" y="1551546"/>
                  <a:pt x="3486102" y="1551546"/>
                </a:cubicBezTo>
                <a:close/>
                <a:moveTo>
                  <a:pt x="3261818" y="1293939"/>
                </a:moveTo>
                <a:cubicBezTo>
                  <a:pt x="3256054" y="1293939"/>
                  <a:pt x="3251381" y="1298612"/>
                  <a:pt x="3251381" y="1304376"/>
                </a:cubicBezTo>
                <a:lnTo>
                  <a:pt x="3251381" y="1479148"/>
                </a:lnTo>
                <a:lnTo>
                  <a:pt x="3225141" y="1484446"/>
                </a:lnTo>
                <a:cubicBezTo>
                  <a:pt x="3191322" y="1498750"/>
                  <a:pt x="3167592" y="1532237"/>
                  <a:pt x="3167592" y="1571266"/>
                </a:cubicBezTo>
                <a:cubicBezTo>
                  <a:pt x="3167592" y="1607215"/>
                  <a:pt x="3167593" y="1643164"/>
                  <a:pt x="3167593" y="1679113"/>
                </a:cubicBezTo>
                <a:cubicBezTo>
                  <a:pt x="3167593" y="1718142"/>
                  <a:pt x="3191323" y="1751629"/>
                  <a:pt x="3225142" y="1765934"/>
                </a:cubicBezTo>
                <a:lnTo>
                  <a:pt x="3251381" y="1771231"/>
                </a:lnTo>
                <a:lnTo>
                  <a:pt x="3251381" y="2118475"/>
                </a:lnTo>
                <a:cubicBezTo>
                  <a:pt x="3251381" y="2124239"/>
                  <a:pt x="3256054" y="2128912"/>
                  <a:pt x="3261818" y="2128912"/>
                </a:cubicBezTo>
                <a:cubicBezTo>
                  <a:pt x="3267582" y="2128912"/>
                  <a:pt x="3272255" y="2124239"/>
                  <a:pt x="3272255" y="2118475"/>
                </a:cubicBezTo>
                <a:lnTo>
                  <a:pt x="3272255" y="1771230"/>
                </a:lnTo>
                <a:lnTo>
                  <a:pt x="3298493" y="1765932"/>
                </a:lnTo>
                <a:cubicBezTo>
                  <a:pt x="3332312" y="1751628"/>
                  <a:pt x="3356041" y="1718141"/>
                  <a:pt x="3356041" y="1679112"/>
                </a:cubicBezTo>
                <a:lnTo>
                  <a:pt x="3356041" y="1571266"/>
                </a:lnTo>
                <a:cubicBezTo>
                  <a:pt x="3356041" y="1532237"/>
                  <a:pt x="3332312" y="1498750"/>
                  <a:pt x="3298493" y="1484446"/>
                </a:cubicBezTo>
                <a:lnTo>
                  <a:pt x="3272255" y="1479149"/>
                </a:lnTo>
                <a:lnTo>
                  <a:pt x="3272255" y="1304376"/>
                </a:lnTo>
                <a:cubicBezTo>
                  <a:pt x="3272255" y="1298612"/>
                  <a:pt x="3267582" y="1293939"/>
                  <a:pt x="3261818" y="1293939"/>
                </a:cubicBezTo>
                <a:close/>
                <a:moveTo>
                  <a:pt x="3045279" y="1199327"/>
                </a:moveTo>
                <a:cubicBezTo>
                  <a:pt x="3039515" y="1199327"/>
                  <a:pt x="3034842" y="1204000"/>
                  <a:pt x="3034842" y="1209764"/>
                </a:cubicBezTo>
                <a:lnTo>
                  <a:pt x="3034842" y="1662859"/>
                </a:lnTo>
                <a:lnTo>
                  <a:pt x="3008599" y="1668157"/>
                </a:lnTo>
                <a:cubicBezTo>
                  <a:pt x="2974780" y="1682461"/>
                  <a:pt x="2951050" y="1715948"/>
                  <a:pt x="2951050" y="1754977"/>
                </a:cubicBezTo>
                <a:cubicBezTo>
                  <a:pt x="2951050" y="1848418"/>
                  <a:pt x="2951051" y="1941858"/>
                  <a:pt x="2951051" y="2035299"/>
                </a:cubicBezTo>
                <a:cubicBezTo>
                  <a:pt x="2951051" y="2074328"/>
                  <a:pt x="2974781" y="2107815"/>
                  <a:pt x="3008600" y="2122119"/>
                </a:cubicBezTo>
                <a:lnTo>
                  <a:pt x="3034842" y="2127418"/>
                </a:lnTo>
                <a:lnTo>
                  <a:pt x="3034842" y="2580512"/>
                </a:lnTo>
                <a:cubicBezTo>
                  <a:pt x="3034842" y="2586276"/>
                  <a:pt x="3039515" y="2590949"/>
                  <a:pt x="3045279" y="2590949"/>
                </a:cubicBezTo>
                <a:cubicBezTo>
                  <a:pt x="3051043" y="2590949"/>
                  <a:pt x="3055716" y="2586276"/>
                  <a:pt x="3055716" y="2580512"/>
                </a:cubicBezTo>
                <a:lnTo>
                  <a:pt x="3055716" y="2127415"/>
                </a:lnTo>
                <a:lnTo>
                  <a:pt x="3081952" y="2122119"/>
                </a:lnTo>
                <a:cubicBezTo>
                  <a:pt x="3115771" y="2107814"/>
                  <a:pt x="3139500" y="2074327"/>
                  <a:pt x="3139500" y="2035298"/>
                </a:cubicBezTo>
                <a:lnTo>
                  <a:pt x="3139500" y="1754977"/>
                </a:lnTo>
                <a:cubicBezTo>
                  <a:pt x="3139500" y="1715948"/>
                  <a:pt x="3115771" y="1682461"/>
                  <a:pt x="3081952" y="1668157"/>
                </a:cubicBezTo>
                <a:lnTo>
                  <a:pt x="3055716" y="1662860"/>
                </a:lnTo>
                <a:lnTo>
                  <a:pt x="3055716" y="1209764"/>
                </a:lnTo>
                <a:cubicBezTo>
                  <a:pt x="3055716" y="1204000"/>
                  <a:pt x="3051043" y="1199327"/>
                  <a:pt x="3045279" y="1199327"/>
                </a:cubicBezTo>
                <a:close/>
                <a:moveTo>
                  <a:pt x="2814311" y="1053664"/>
                </a:moveTo>
                <a:cubicBezTo>
                  <a:pt x="2808547" y="1053664"/>
                  <a:pt x="2803874" y="1058337"/>
                  <a:pt x="2803874" y="1064101"/>
                </a:cubicBezTo>
                <a:lnTo>
                  <a:pt x="2803874" y="1282808"/>
                </a:lnTo>
                <a:lnTo>
                  <a:pt x="2777621" y="1288108"/>
                </a:lnTo>
                <a:cubicBezTo>
                  <a:pt x="2743802" y="1302412"/>
                  <a:pt x="2720072" y="1335899"/>
                  <a:pt x="2720072" y="1374928"/>
                </a:cubicBezTo>
                <a:cubicBezTo>
                  <a:pt x="2720072" y="1569541"/>
                  <a:pt x="2720073" y="1764154"/>
                  <a:pt x="2720073" y="1958767"/>
                </a:cubicBezTo>
                <a:cubicBezTo>
                  <a:pt x="2720073" y="1997796"/>
                  <a:pt x="2743803" y="2031283"/>
                  <a:pt x="2777622" y="2045588"/>
                </a:cubicBezTo>
                <a:lnTo>
                  <a:pt x="2803874" y="2050888"/>
                </a:lnTo>
                <a:lnTo>
                  <a:pt x="2803874" y="2434848"/>
                </a:lnTo>
                <a:cubicBezTo>
                  <a:pt x="2803874" y="2440612"/>
                  <a:pt x="2808547" y="2445285"/>
                  <a:pt x="2814311" y="2445285"/>
                </a:cubicBezTo>
                <a:cubicBezTo>
                  <a:pt x="2820075" y="2445285"/>
                  <a:pt x="2824748" y="2440612"/>
                  <a:pt x="2824748" y="2434848"/>
                </a:cubicBezTo>
                <a:lnTo>
                  <a:pt x="2824748" y="2050881"/>
                </a:lnTo>
                <a:lnTo>
                  <a:pt x="2850974" y="2045586"/>
                </a:lnTo>
                <a:cubicBezTo>
                  <a:pt x="2884793" y="2031282"/>
                  <a:pt x="2908522" y="1997795"/>
                  <a:pt x="2908522" y="1958766"/>
                </a:cubicBezTo>
                <a:lnTo>
                  <a:pt x="2908522" y="1374928"/>
                </a:lnTo>
                <a:cubicBezTo>
                  <a:pt x="2908522" y="1335899"/>
                  <a:pt x="2884793" y="1302412"/>
                  <a:pt x="2850974" y="1288108"/>
                </a:cubicBezTo>
                <a:lnTo>
                  <a:pt x="2824748" y="1282813"/>
                </a:lnTo>
                <a:lnTo>
                  <a:pt x="2824748" y="1064101"/>
                </a:lnTo>
                <a:cubicBezTo>
                  <a:pt x="2824748" y="1058337"/>
                  <a:pt x="2820075" y="1053664"/>
                  <a:pt x="2814311" y="1053664"/>
                </a:cubicBezTo>
                <a:close/>
                <a:moveTo>
                  <a:pt x="1894767" y="1031593"/>
                </a:moveTo>
                <a:cubicBezTo>
                  <a:pt x="1889003" y="1031593"/>
                  <a:pt x="1884330" y="1036266"/>
                  <a:pt x="1884330" y="1042030"/>
                </a:cubicBezTo>
                <a:lnTo>
                  <a:pt x="1884330" y="1093889"/>
                </a:lnTo>
                <a:lnTo>
                  <a:pt x="1858090" y="1099187"/>
                </a:lnTo>
                <a:cubicBezTo>
                  <a:pt x="1824271" y="1113492"/>
                  <a:pt x="1800541" y="1146978"/>
                  <a:pt x="1800541" y="1186006"/>
                </a:cubicBezTo>
                <a:cubicBezTo>
                  <a:pt x="1800541" y="1300280"/>
                  <a:pt x="1800542" y="1414555"/>
                  <a:pt x="1800542" y="1528829"/>
                </a:cubicBezTo>
                <a:cubicBezTo>
                  <a:pt x="1800542" y="1567858"/>
                  <a:pt x="1824272" y="1601345"/>
                  <a:pt x="1858091" y="1615650"/>
                </a:cubicBezTo>
                <a:lnTo>
                  <a:pt x="1884330" y="1620947"/>
                </a:lnTo>
                <a:lnTo>
                  <a:pt x="1884330" y="1856128"/>
                </a:lnTo>
                <a:cubicBezTo>
                  <a:pt x="1884330" y="1861892"/>
                  <a:pt x="1889003" y="1866565"/>
                  <a:pt x="1894767" y="1866565"/>
                </a:cubicBezTo>
                <a:cubicBezTo>
                  <a:pt x="1900531" y="1866565"/>
                  <a:pt x="1905204" y="1861892"/>
                  <a:pt x="1905204" y="1856128"/>
                </a:cubicBezTo>
                <a:lnTo>
                  <a:pt x="1905204" y="1620946"/>
                </a:lnTo>
                <a:lnTo>
                  <a:pt x="1931443" y="1615648"/>
                </a:lnTo>
                <a:cubicBezTo>
                  <a:pt x="1965262" y="1601344"/>
                  <a:pt x="1988991" y="1567857"/>
                  <a:pt x="1988991" y="1528828"/>
                </a:cubicBezTo>
                <a:lnTo>
                  <a:pt x="1988991" y="1186006"/>
                </a:lnTo>
                <a:cubicBezTo>
                  <a:pt x="1988991" y="1146978"/>
                  <a:pt x="1965262" y="1113492"/>
                  <a:pt x="1931443" y="1099187"/>
                </a:cubicBezTo>
                <a:lnTo>
                  <a:pt x="1905204" y="1093889"/>
                </a:lnTo>
                <a:lnTo>
                  <a:pt x="1905204" y="1042030"/>
                </a:lnTo>
                <a:cubicBezTo>
                  <a:pt x="1905204" y="1036266"/>
                  <a:pt x="1900531" y="1031593"/>
                  <a:pt x="1894767" y="1031593"/>
                </a:cubicBezTo>
                <a:close/>
                <a:moveTo>
                  <a:pt x="2352676" y="949445"/>
                </a:moveTo>
                <a:cubicBezTo>
                  <a:pt x="2346912" y="949445"/>
                  <a:pt x="2342239" y="954118"/>
                  <a:pt x="2342239" y="959881"/>
                </a:cubicBezTo>
                <a:lnTo>
                  <a:pt x="2342239" y="1011739"/>
                </a:lnTo>
                <a:lnTo>
                  <a:pt x="2315996" y="1017038"/>
                </a:lnTo>
                <a:cubicBezTo>
                  <a:pt x="2282177" y="1031342"/>
                  <a:pt x="2258447" y="1064830"/>
                  <a:pt x="2258447" y="1103859"/>
                </a:cubicBezTo>
                <a:cubicBezTo>
                  <a:pt x="2258447" y="1197298"/>
                  <a:pt x="2258448" y="1290738"/>
                  <a:pt x="2258448" y="1384179"/>
                </a:cubicBezTo>
                <a:cubicBezTo>
                  <a:pt x="2258448" y="1423208"/>
                  <a:pt x="2282178" y="1456695"/>
                  <a:pt x="2315997" y="1471000"/>
                </a:cubicBezTo>
                <a:lnTo>
                  <a:pt x="2342239" y="1476298"/>
                </a:lnTo>
                <a:lnTo>
                  <a:pt x="2342239" y="1773979"/>
                </a:lnTo>
                <a:cubicBezTo>
                  <a:pt x="2342239" y="1779743"/>
                  <a:pt x="2346912" y="1784416"/>
                  <a:pt x="2352676" y="1784416"/>
                </a:cubicBezTo>
                <a:cubicBezTo>
                  <a:pt x="2358440" y="1784416"/>
                  <a:pt x="2363113" y="1779743"/>
                  <a:pt x="2363113" y="1773979"/>
                </a:cubicBezTo>
                <a:lnTo>
                  <a:pt x="2363113" y="1476295"/>
                </a:lnTo>
                <a:lnTo>
                  <a:pt x="2389349" y="1470998"/>
                </a:lnTo>
                <a:cubicBezTo>
                  <a:pt x="2423167" y="1456694"/>
                  <a:pt x="2446897" y="1423207"/>
                  <a:pt x="2446897" y="1384178"/>
                </a:cubicBezTo>
                <a:lnTo>
                  <a:pt x="2446897" y="1103859"/>
                </a:lnTo>
                <a:cubicBezTo>
                  <a:pt x="2446897" y="1064830"/>
                  <a:pt x="2423167" y="1031342"/>
                  <a:pt x="2389349" y="1017038"/>
                </a:cubicBezTo>
                <a:lnTo>
                  <a:pt x="2363113" y="1011741"/>
                </a:lnTo>
                <a:lnTo>
                  <a:pt x="2363113" y="959881"/>
                </a:lnTo>
                <a:cubicBezTo>
                  <a:pt x="2363113" y="954118"/>
                  <a:pt x="2358440" y="949445"/>
                  <a:pt x="2352676" y="949445"/>
                </a:cubicBezTo>
                <a:close/>
                <a:moveTo>
                  <a:pt x="94221" y="943144"/>
                </a:moveTo>
                <a:cubicBezTo>
                  <a:pt x="88457" y="943144"/>
                  <a:pt x="83784" y="947817"/>
                  <a:pt x="83784" y="953581"/>
                </a:cubicBezTo>
                <a:lnTo>
                  <a:pt x="83784" y="1128353"/>
                </a:lnTo>
                <a:lnTo>
                  <a:pt x="57548" y="1133650"/>
                </a:lnTo>
                <a:cubicBezTo>
                  <a:pt x="23729" y="1147954"/>
                  <a:pt x="0" y="1181441"/>
                  <a:pt x="0" y="1220470"/>
                </a:cubicBezTo>
                <a:lnTo>
                  <a:pt x="0" y="1500791"/>
                </a:lnTo>
                <a:cubicBezTo>
                  <a:pt x="0" y="1539820"/>
                  <a:pt x="23729" y="1573307"/>
                  <a:pt x="57548" y="1587612"/>
                </a:cubicBezTo>
                <a:lnTo>
                  <a:pt x="83784" y="1592908"/>
                </a:lnTo>
                <a:lnTo>
                  <a:pt x="83784" y="1767679"/>
                </a:lnTo>
                <a:cubicBezTo>
                  <a:pt x="83784" y="1773443"/>
                  <a:pt x="88457" y="1778116"/>
                  <a:pt x="94221" y="1778116"/>
                </a:cubicBezTo>
                <a:cubicBezTo>
                  <a:pt x="99985" y="1778116"/>
                  <a:pt x="104658" y="1773443"/>
                  <a:pt x="104658" y="1767679"/>
                </a:cubicBezTo>
                <a:lnTo>
                  <a:pt x="104658" y="1592911"/>
                </a:lnTo>
                <a:lnTo>
                  <a:pt x="130900" y="1587613"/>
                </a:lnTo>
                <a:cubicBezTo>
                  <a:pt x="164719" y="1573308"/>
                  <a:pt x="188449" y="1539821"/>
                  <a:pt x="188449" y="1500792"/>
                </a:cubicBezTo>
                <a:cubicBezTo>
                  <a:pt x="188449" y="1407351"/>
                  <a:pt x="188450" y="1313911"/>
                  <a:pt x="188450" y="1220470"/>
                </a:cubicBezTo>
                <a:cubicBezTo>
                  <a:pt x="188450" y="1181441"/>
                  <a:pt x="164720" y="1147954"/>
                  <a:pt x="130901" y="1133650"/>
                </a:cubicBezTo>
                <a:lnTo>
                  <a:pt x="104658" y="1128352"/>
                </a:lnTo>
                <a:lnTo>
                  <a:pt x="104658" y="953581"/>
                </a:lnTo>
                <a:cubicBezTo>
                  <a:pt x="104658" y="947817"/>
                  <a:pt x="99985" y="943144"/>
                  <a:pt x="94221" y="943144"/>
                </a:cubicBezTo>
                <a:close/>
                <a:moveTo>
                  <a:pt x="543772" y="699710"/>
                </a:moveTo>
                <a:cubicBezTo>
                  <a:pt x="538008" y="699710"/>
                  <a:pt x="533335" y="704382"/>
                  <a:pt x="533335" y="710146"/>
                </a:cubicBezTo>
                <a:lnTo>
                  <a:pt x="533335" y="762006"/>
                </a:lnTo>
                <a:lnTo>
                  <a:pt x="507096" y="767303"/>
                </a:lnTo>
                <a:cubicBezTo>
                  <a:pt x="473277" y="781607"/>
                  <a:pt x="449548" y="815094"/>
                  <a:pt x="449548" y="854123"/>
                </a:cubicBezTo>
                <a:lnTo>
                  <a:pt x="449548" y="1231916"/>
                </a:lnTo>
                <a:cubicBezTo>
                  <a:pt x="449548" y="1270945"/>
                  <a:pt x="473277" y="1304432"/>
                  <a:pt x="507096" y="1318736"/>
                </a:cubicBezTo>
                <a:lnTo>
                  <a:pt x="533335" y="1324034"/>
                </a:lnTo>
                <a:lnTo>
                  <a:pt x="533335" y="1524245"/>
                </a:lnTo>
                <a:cubicBezTo>
                  <a:pt x="533335" y="1530009"/>
                  <a:pt x="538008" y="1534682"/>
                  <a:pt x="543772" y="1534682"/>
                </a:cubicBezTo>
                <a:cubicBezTo>
                  <a:pt x="549536" y="1534682"/>
                  <a:pt x="554209" y="1530009"/>
                  <a:pt x="554209" y="1524245"/>
                </a:cubicBezTo>
                <a:lnTo>
                  <a:pt x="554209" y="1324035"/>
                </a:lnTo>
                <a:lnTo>
                  <a:pt x="580448" y="1318738"/>
                </a:lnTo>
                <a:cubicBezTo>
                  <a:pt x="614267" y="1304433"/>
                  <a:pt x="637997" y="1270946"/>
                  <a:pt x="637997" y="1231917"/>
                </a:cubicBezTo>
                <a:cubicBezTo>
                  <a:pt x="637997" y="1105986"/>
                  <a:pt x="637998" y="980054"/>
                  <a:pt x="637998" y="854123"/>
                </a:cubicBezTo>
                <a:cubicBezTo>
                  <a:pt x="637998" y="815094"/>
                  <a:pt x="614268" y="781607"/>
                  <a:pt x="580449" y="767303"/>
                </a:cubicBezTo>
                <a:lnTo>
                  <a:pt x="554209" y="762005"/>
                </a:lnTo>
                <a:lnTo>
                  <a:pt x="554209" y="710146"/>
                </a:lnTo>
                <a:cubicBezTo>
                  <a:pt x="554209" y="704382"/>
                  <a:pt x="549536" y="699710"/>
                  <a:pt x="543772" y="699710"/>
                </a:cubicBezTo>
                <a:close/>
                <a:moveTo>
                  <a:pt x="2115722" y="672390"/>
                </a:moveTo>
                <a:cubicBezTo>
                  <a:pt x="2109958" y="672390"/>
                  <a:pt x="2105285" y="677063"/>
                  <a:pt x="2105285" y="682828"/>
                </a:cubicBezTo>
                <a:lnTo>
                  <a:pt x="2105285" y="1162358"/>
                </a:lnTo>
                <a:lnTo>
                  <a:pt x="2079042" y="1167656"/>
                </a:lnTo>
                <a:cubicBezTo>
                  <a:pt x="2045223" y="1181960"/>
                  <a:pt x="2021493" y="1215447"/>
                  <a:pt x="2021493" y="1254476"/>
                </a:cubicBezTo>
                <a:cubicBezTo>
                  <a:pt x="2021493" y="1345927"/>
                  <a:pt x="2021494" y="1437379"/>
                  <a:pt x="2021494" y="1528830"/>
                </a:cubicBezTo>
                <a:cubicBezTo>
                  <a:pt x="2021494" y="1567859"/>
                  <a:pt x="2045224" y="1601346"/>
                  <a:pt x="2079043" y="1615651"/>
                </a:cubicBezTo>
                <a:lnTo>
                  <a:pt x="2105285" y="1620949"/>
                </a:lnTo>
                <a:lnTo>
                  <a:pt x="2105285" y="2133302"/>
                </a:lnTo>
                <a:cubicBezTo>
                  <a:pt x="2105285" y="2139066"/>
                  <a:pt x="2109958" y="2143739"/>
                  <a:pt x="2115722" y="2143739"/>
                </a:cubicBezTo>
                <a:cubicBezTo>
                  <a:pt x="2121486" y="2143739"/>
                  <a:pt x="2126159" y="2139066"/>
                  <a:pt x="2126159" y="2133302"/>
                </a:cubicBezTo>
                <a:lnTo>
                  <a:pt x="2126159" y="1620946"/>
                </a:lnTo>
                <a:lnTo>
                  <a:pt x="2152395" y="1615650"/>
                </a:lnTo>
                <a:cubicBezTo>
                  <a:pt x="2186214" y="1601345"/>
                  <a:pt x="2209943" y="1567858"/>
                  <a:pt x="2209943" y="1528829"/>
                </a:cubicBezTo>
                <a:lnTo>
                  <a:pt x="2209943" y="1254476"/>
                </a:lnTo>
                <a:cubicBezTo>
                  <a:pt x="2209943" y="1215447"/>
                  <a:pt x="2186214" y="1181960"/>
                  <a:pt x="2152395" y="1167656"/>
                </a:cubicBezTo>
                <a:lnTo>
                  <a:pt x="2126159" y="1162359"/>
                </a:lnTo>
                <a:lnTo>
                  <a:pt x="2126159" y="682828"/>
                </a:lnTo>
                <a:cubicBezTo>
                  <a:pt x="2126159" y="677063"/>
                  <a:pt x="2121486" y="672390"/>
                  <a:pt x="2115722" y="672390"/>
                </a:cubicBezTo>
                <a:close/>
                <a:moveTo>
                  <a:pt x="1674627" y="671658"/>
                </a:moveTo>
                <a:cubicBezTo>
                  <a:pt x="1668863" y="671658"/>
                  <a:pt x="1664190" y="676331"/>
                  <a:pt x="1664190" y="682095"/>
                </a:cubicBezTo>
                <a:lnTo>
                  <a:pt x="1664190" y="733954"/>
                </a:lnTo>
                <a:lnTo>
                  <a:pt x="1637950" y="739251"/>
                </a:lnTo>
                <a:cubicBezTo>
                  <a:pt x="1604131" y="753556"/>
                  <a:pt x="1580401" y="787043"/>
                  <a:pt x="1580401" y="826072"/>
                </a:cubicBezTo>
                <a:cubicBezTo>
                  <a:pt x="1580401" y="972712"/>
                  <a:pt x="1580402" y="1119353"/>
                  <a:pt x="1580402" y="1265992"/>
                </a:cubicBezTo>
                <a:cubicBezTo>
                  <a:pt x="1580402" y="1305021"/>
                  <a:pt x="1604132" y="1338508"/>
                  <a:pt x="1637951" y="1352812"/>
                </a:cubicBezTo>
                <a:lnTo>
                  <a:pt x="1664190" y="1358110"/>
                </a:lnTo>
                <a:lnTo>
                  <a:pt x="1664190" y="1496193"/>
                </a:lnTo>
                <a:cubicBezTo>
                  <a:pt x="1664190" y="1501957"/>
                  <a:pt x="1668863" y="1506630"/>
                  <a:pt x="1674627" y="1506630"/>
                </a:cubicBezTo>
                <a:cubicBezTo>
                  <a:pt x="1680391" y="1506630"/>
                  <a:pt x="1685064" y="1501957"/>
                  <a:pt x="1685064" y="1496193"/>
                </a:cubicBezTo>
                <a:lnTo>
                  <a:pt x="1685064" y="1358109"/>
                </a:lnTo>
                <a:lnTo>
                  <a:pt x="1711303" y="1352812"/>
                </a:lnTo>
                <a:cubicBezTo>
                  <a:pt x="1745122" y="1338507"/>
                  <a:pt x="1768851" y="1305020"/>
                  <a:pt x="1768851" y="1265991"/>
                </a:cubicBezTo>
                <a:lnTo>
                  <a:pt x="1768851" y="826072"/>
                </a:lnTo>
                <a:cubicBezTo>
                  <a:pt x="1768851" y="787043"/>
                  <a:pt x="1745122" y="753556"/>
                  <a:pt x="1711303" y="739251"/>
                </a:cubicBezTo>
                <a:lnTo>
                  <a:pt x="1685064" y="733954"/>
                </a:lnTo>
                <a:lnTo>
                  <a:pt x="1685064" y="682095"/>
                </a:lnTo>
                <a:cubicBezTo>
                  <a:pt x="1685064" y="676331"/>
                  <a:pt x="1680391" y="671658"/>
                  <a:pt x="1674627" y="671658"/>
                </a:cubicBezTo>
                <a:close/>
                <a:moveTo>
                  <a:pt x="2569677" y="648213"/>
                </a:moveTo>
                <a:cubicBezTo>
                  <a:pt x="2563913" y="648213"/>
                  <a:pt x="2559240" y="652886"/>
                  <a:pt x="2559240" y="658650"/>
                </a:cubicBezTo>
                <a:lnTo>
                  <a:pt x="2559240" y="1111745"/>
                </a:lnTo>
                <a:lnTo>
                  <a:pt x="2533000" y="1117043"/>
                </a:lnTo>
                <a:cubicBezTo>
                  <a:pt x="2499181" y="1131347"/>
                  <a:pt x="2475451" y="1164833"/>
                  <a:pt x="2475451" y="1203862"/>
                </a:cubicBezTo>
                <a:cubicBezTo>
                  <a:pt x="2475451" y="1297303"/>
                  <a:pt x="2475452" y="1390743"/>
                  <a:pt x="2475452" y="1484184"/>
                </a:cubicBezTo>
                <a:cubicBezTo>
                  <a:pt x="2475452" y="1523213"/>
                  <a:pt x="2499182" y="1556700"/>
                  <a:pt x="2533001" y="1571005"/>
                </a:cubicBezTo>
                <a:lnTo>
                  <a:pt x="2559240" y="1576302"/>
                </a:lnTo>
                <a:lnTo>
                  <a:pt x="2559240" y="2029397"/>
                </a:lnTo>
                <a:cubicBezTo>
                  <a:pt x="2559240" y="2035161"/>
                  <a:pt x="2563913" y="2039834"/>
                  <a:pt x="2569677" y="2039834"/>
                </a:cubicBezTo>
                <a:cubicBezTo>
                  <a:pt x="2575441" y="2039834"/>
                  <a:pt x="2580114" y="2035161"/>
                  <a:pt x="2580114" y="2029397"/>
                </a:cubicBezTo>
                <a:lnTo>
                  <a:pt x="2580114" y="1576301"/>
                </a:lnTo>
                <a:lnTo>
                  <a:pt x="2606353" y="1571004"/>
                </a:lnTo>
                <a:cubicBezTo>
                  <a:pt x="2640172" y="1556699"/>
                  <a:pt x="2663901" y="1523212"/>
                  <a:pt x="2663901" y="1484183"/>
                </a:cubicBezTo>
                <a:lnTo>
                  <a:pt x="2663901" y="1203862"/>
                </a:lnTo>
                <a:cubicBezTo>
                  <a:pt x="2663901" y="1164833"/>
                  <a:pt x="2640172" y="1131347"/>
                  <a:pt x="2606353" y="1117043"/>
                </a:cubicBezTo>
                <a:lnTo>
                  <a:pt x="2580114" y="1111745"/>
                </a:lnTo>
                <a:lnTo>
                  <a:pt x="2580114" y="658650"/>
                </a:lnTo>
                <a:cubicBezTo>
                  <a:pt x="2580114" y="652886"/>
                  <a:pt x="2575441" y="648213"/>
                  <a:pt x="2569677" y="648213"/>
                </a:cubicBezTo>
                <a:close/>
                <a:moveTo>
                  <a:pt x="1433611" y="591611"/>
                </a:moveTo>
                <a:cubicBezTo>
                  <a:pt x="1427847" y="591611"/>
                  <a:pt x="1423174" y="596284"/>
                  <a:pt x="1423174" y="602047"/>
                </a:cubicBezTo>
                <a:lnTo>
                  <a:pt x="1423174" y="653907"/>
                </a:lnTo>
                <a:lnTo>
                  <a:pt x="1396934" y="659204"/>
                </a:lnTo>
                <a:cubicBezTo>
                  <a:pt x="1363115" y="673508"/>
                  <a:pt x="1339385" y="706995"/>
                  <a:pt x="1339385" y="746024"/>
                </a:cubicBezTo>
                <a:cubicBezTo>
                  <a:pt x="1339385" y="839465"/>
                  <a:pt x="1339386" y="932905"/>
                  <a:pt x="1339386" y="1026348"/>
                </a:cubicBezTo>
                <a:cubicBezTo>
                  <a:pt x="1339386" y="1065377"/>
                  <a:pt x="1363116" y="1098862"/>
                  <a:pt x="1396935" y="1113168"/>
                </a:cubicBezTo>
                <a:lnTo>
                  <a:pt x="1423174" y="1118465"/>
                </a:lnTo>
                <a:lnTo>
                  <a:pt x="1423174" y="1416145"/>
                </a:lnTo>
                <a:cubicBezTo>
                  <a:pt x="1423174" y="1421909"/>
                  <a:pt x="1427847" y="1426582"/>
                  <a:pt x="1433611" y="1426582"/>
                </a:cubicBezTo>
                <a:cubicBezTo>
                  <a:pt x="1439375" y="1426582"/>
                  <a:pt x="1444048" y="1421909"/>
                  <a:pt x="1444048" y="1416145"/>
                </a:cubicBezTo>
                <a:lnTo>
                  <a:pt x="1444048" y="1118463"/>
                </a:lnTo>
                <a:lnTo>
                  <a:pt x="1470287" y="1113165"/>
                </a:lnTo>
                <a:cubicBezTo>
                  <a:pt x="1504106" y="1098861"/>
                  <a:pt x="1527835" y="1065374"/>
                  <a:pt x="1527835" y="1026345"/>
                </a:cubicBezTo>
                <a:lnTo>
                  <a:pt x="1527835" y="746024"/>
                </a:lnTo>
                <a:cubicBezTo>
                  <a:pt x="1527835" y="706995"/>
                  <a:pt x="1504106" y="673508"/>
                  <a:pt x="1470287" y="659204"/>
                </a:cubicBezTo>
                <a:lnTo>
                  <a:pt x="1444048" y="653907"/>
                </a:lnTo>
                <a:lnTo>
                  <a:pt x="1444048" y="602047"/>
                </a:lnTo>
                <a:cubicBezTo>
                  <a:pt x="1444048" y="596284"/>
                  <a:pt x="1439375" y="591611"/>
                  <a:pt x="1433611" y="591611"/>
                </a:cubicBezTo>
                <a:close/>
                <a:moveTo>
                  <a:pt x="312886" y="572770"/>
                </a:moveTo>
                <a:cubicBezTo>
                  <a:pt x="307122" y="572770"/>
                  <a:pt x="302449" y="577443"/>
                  <a:pt x="302449" y="583207"/>
                </a:cubicBezTo>
                <a:lnTo>
                  <a:pt x="302449" y="1000640"/>
                </a:lnTo>
                <a:lnTo>
                  <a:pt x="290186" y="1003115"/>
                </a:lnTo>
                <a:cubicBezTo>
                  <a:pt x="256367" y="1017419"/>
                  <a:pt x="232638" y="1050907"/>
                  <a:pt x="232638" y="1089936"/>
                </a:cubicBezTo>
                <a:lnTo>
                  <a:pt x="232638" y="1452599"/>
                </a:lnTo>
                <a:cubicBezTo>
                  <a:pt x="232638" y="1491628"/>
                  <a:pt x="256367" y="1525115"/>
                  <a:pt x="290186" y="1539420"/>
                </a:cubicBezTo>
                <a:lnTo>
                  <a:pt x="302449" y="1541895"/>
                </a:lnTo>
                <a:lnTo>
                  <a:pt x="302449" y="1953954"/>
                </a:lnTo>
                <a:cubicBezTo>
                  <a:pt x="302449" y="1959718"/>
                  <a:pt x="307122" y="1964391"/>
                  <a:pt x="312886" y="1964391"/>
                </a:cubicBezTo>
                <a:cubicBezTo>
                  <a:pt x="318650" y="1964391"/>
                  <a:pt x="323323" y="1959718"/>
                  <a:pt x="323323" y="1953954"/>
                </a:cubicBezTo>
                <a:lnTo>
                  <a:pt x="323323" y="1546110"/>
                </a:lnTo>
                <a:lnTo>
                  <a:pt x="326863" y="1546824"/>
                </a:lnTo>
                <a:lnTo>
                  <a:pt x="326862" y="1546825"/>
                </a:lnTo>
                <a:cubicBezTo>
                  <a:pt x="378901" y="1546825"/>
                  <a:pt x="421087" y="1504639"/>
                  <a:pt x="421087" y="1452600"/>
                </a:cubicBezTo>
                <a:cubicBezTo>
                  <a:pt x="421087" y="1331712"/>
                  <a:pt x="421088" y="1210823"/>
                  <a:pt x="421088" y="1089936"/>
                </a:cubicBezTo>
                <a:cubicBezTo>
                  <a:pt x="421088" y="1037897"/>
                  <a:pt x="378902" y="995711"/>
                  <a:pt x="326863" y="995711"/>
                </a:cubicBezTo>
                <a:lnTo>
                  <a:pt x="323323" y="996425"/>
                </a:lnTo>
                <a:lnTo>
                  <a:pt x="323323" y="583207"/>
                </a:lnTo>
                <a:cubicBezTo>
                  <a:pt x="323323" y="577443"/>
                  <a:pt x="318650" y="572770"/>
                  <a:pt x="312886" y="572770"/>
                </a:cubicBezTo>
                <a:close/>
                <a:moveTo>
                  <a:pt x="781224" y="291272"/>
                </a:moveTo>
                <a:cubicBezTo>
                  <a:pt x="775460" y="291272"/>
                  <a:pt x="770787" y="295945"/>
                  <a:pt x="770787" y="301709"/>
                </a:cubicBezTo>
                <a:lnTo>
                  <a:pt x="770787" y="353568"/>
                </a:lnTo>
                <a:lnTo>
                  <a:pt x="744548" y="358866"/>
                </a:lnTo>
                <a:cubicBezTo>
                  <a:pt x="710729" y="373170"/>
                  <a:pt x="687000" y="406657"/>
                  <a:pt x="687000" y="445686"/>
                </a:cubicBezTo>
                <a:lnTo>
                  <a:pt x="687000" y="854105"/>
                </a:lnTo>
                <a:cubicBezTo>
                  <a:pt x="687000" y="893135"/>
                  <a:pt x="710729" y="926621"/>
                  <a:pt x="744548" y="940925"/>
                </a:cubicBezTo>
                <a:lnTo>
                  <a:pt x="770787" y="946223"/>
                </a:lnTo>
                <a:lnTo>
                  <a:pt x="770787" y="1115808"/>
                </a:lnTo>
                <a:cubicBezTo>
                  <a:pt x="770787" y="1121572"/>
                  <a:pt x="775460" y="1126245"/>
                  <a:pt x="781224" y="1126245"/>
                </a:cubicBezTo>
                <a:cubicBezTo>
                  <a:pt x="786988" y="1126245"/>
                  <a:pt x="791661" y="1121572"/>
                  <a:pt x="791661" y="1115808"/>
                </a:cubicBezTo>
                <a:lnTo>
                  <a:pt x="791661" y="946224"/>
                </a:lnTo>
                <a:lnTo>
                  <a:pt x="817900" y="940927"/>
                </a:lnTo>
                <a:cubicBezTo>
                  <a:pt x="851719" y="926622"/>
                  <a:pt x="875449" y="893135"/>
                  <a:pt x="875449" y="854106"/>
                </a:cubicBezTo>
                <a:cubicBezTo>
                  <a:pt x="875449" y="717966"/>
                  <a:pt x="875450" y="581826"/>
                  <a:pt x="875450" y="445686"/>
                </a:cubicBezTo>
                <a:cubicBezTo>
                  <a:pt x="875450" y="406657"/>
                  <a:pt x="851720" y="373170"/>
                  <a:pt x="817901" y="358866"/>
                </a:cubicBezTo>
                <a:lnTo>
                  <a:pt x="791661" y="353568"/>
                </a:lnTo>
                <a:lnTo>
                  <a:pt x="791661" y="301709"/>
                </a:lnTo>
                <a:cubicBezTo>
                  <a:pt x="791661" y="295945"/>
                  <a:pt x="786988" y="291272"/>
                  <a:pt x="781224" y="291272"/>
                </a:cubicBezTo>
                <a:close/>
                <a:moveTo>
                  <a:pt x="1005139" y="74604"/>
                </a:moveTo>
                <a:cubicBezTo>
                  <a:pt x="999375" y="74604"/>
                  <a:pt x="994702" y="79277"/>
                  <a:pt x="994702" y="85041"/>
                </a:cubicBezTo>
                <a:lnTo>
                  <a:pt x="994702" y="259815"/>
                </a:lnTo>
                <a:lnTo>
                  <a:pt x="968467" y="265112"/>
                </a:lnTo>
                <a:cubicBezTo>
                  <a:pt x="934648" y="279416"/>
                  <a:pt x="910918" y="312903"/>
                  <a:pt x="910918" y="351934"/>
                </a:cubicBezTo>
                <a:lnTo>
                  <a:pt x="910918" y="632253"/>
                </a:lnTo>
                <a:cubicBezTo>
                  <a:pt x="910918" y="671282"/>
                  <a:pt x="934648" y="704769"/>
                  <a:pt x="968467" y="719073"/>
                </a:cubicBezTo>
                <a:lnTo>
                  <a:pt x="994702" y="724370"/>
                </a:lnTo>
                <a:lnTo>
                  <a:pt x="994702" y="899140"/>
                </a:lnTo>
                <a:cubicBezTo>
                  <a:pt x="994702" y="904904"/>
                  <a:pt x="999375" y="909577"/>
                  <a:pt x="1005139" y="909577"/>
                </a:cubicBezTo>
                <a:cubicBezTo>
                  <a:pt x="1010903" y="909577"/>
                  <a:pt x="1015576" y="904904"/>
                  <a:pt x="1015576" y="899140"/>
                </a:cubicBezTo>
                <a:lnTo>
                  <a:pt x="1015576" y="724372"/>
                </a:lnTo>
                <a:lnTo>
                  <a:pt x="1041819" y="719074"/>
                </a:lnTo>
                <a:cubicBezTo>
                  <a:pt x="1075638" y="704770"/>
                  <a:pt x="1099367" y="671283"/>
                  <a:pt x="1099367" y="632254"/>
                </a:cubicBezTo>
                <a:cubicBezTo>
                  <a:pt x="1099367" y="538815"/>
                  <a:pt x="1099368" y="445373"/>
                  <a:pt x="1099368" y="351934"/>
                </a:cubicBezTo>
                <a:cubicBezTo>
                  <a:pt x="1099368" y="312903"/>
                  <a:pt x="1075639" y="279416"/>
                  <a:pt x="1041820" y="265112"/>
                </a:cubicBezTo>
                <a:lnTo>
                  <a:pt x="1015576" y="259813"/>
                </a:lnTo>
                <a:lnTo>
                  <a:pt x="1015576" y="85041"/>
                </a:lnTo>
                <a:cubicBezTo>
                  <a:pt x="1015576" y="79277"/>
                  <a:pt x="1010903" y="74604"/>
                  <a:pt x="1005139" y="74604"/>
                </a:cubicBezTo>
                <a:close/>
                <a:moveTo>
                  <a:pt x="1218510" y="0"/>
                </a:moveTo>
                <a:cubicBezTo>
                  <a:pt x="1212746" y="0"/>
                  <a:pt x="1208073" y="4673"/>
                  <a:pt x="1208073" y="10437"/>
                </a:cubicBezTo>
                <a:lnTo>
                  <a:pt x="1208073" y="351657"/>
                </a:lnTo>
                <a:lnTo>
                  <a:pt x="1181838" y="356953"/>
                </a:lnTo>
                <a:cubicBezTo>
                  <a:pt x="1148019" y="371258"/>
                  <a:pt x="1124289" y="404744"/>
                  <a:pt x="1124289" y="443774"/>
                </a:cubicBezTo>
                <a:lnTo>
                  <a:pt x="1124289" y="1035868"/>
                </a:lnTo>
                <a:cubicBezTo>
                  <a:pt x="1124289" y="1074897"/>
                  <a:pt x="1148019" y="1108384"/>
                  <a:pt x="1181838" y="1122688"/>
                </a:cubicBezTo>
                <a:lnTo>
                  <a:pt x="1208073" y="1127985"/>
                </a:lnTo>
                <a:lnTo>
                  <a:pt x="1208073" y="1460912"/>
                </a:lnTo>
                <a:cubicBezTo>
                  <a:pt x="1208073" y="1466676"/>
                  <a:pt x="1212746" y="1471349"/>
                  <a:pt x="1218510" y="1471349"/>
                </a:cubicBezTo>
                <a:cubicBezTo>
                  <a:pt x="1224274" y="1471349"/>
                  <a:pt x="1228947" y="1466676"/>
                  <a:pt x="1228947" y="1460912"/>
                </a:cubicBezTo>
                <a:lnTo>
                  <a:pt x="1228947" y="1127987"/>
                </a:lnTo>
                <a:lnTo>
                  <a:pt x="1255190" y="1122689"/>
                </a:lnTo>
                <a:cubicBezTo>
                  <a:pt x="1289009" y="1108385"/>
                  <a:pt x="1312738" y="1074898"/>
                  <a:pt x="1312738" y="1035869"/>
                </a:cubicBezTo>
                <a:cubicBezTo>
                  <a:pt x="1312738" y="838504"/>
                  <a:pt x="1312739" y="641139"/>
                  <a:pt x="1312739" y="443774"/>
                </a:cubicBezTo>
                <a:cubicBezTo>
                  <a:pt x="1312739" y="404744"/>
                  <a:pt x="1289010" y="371258"/>
                  <a:pt x="1255191" y="356953"/>
                </a:cubicBezTo>
                <a:lnTo>
                  <a:pt x="1228947" y="351655"/>
                </a:lnTo>
                <a:lnTo>
                  <a:pt x="1228947" y="10437"/>
                </a:lnTo>
                <a:cubicBezTo>
                  <a:pt x="1228947" y="4673"/>
                  <a:pt x="1224274" y="0"/>
                  <a:pt x="1218510" y="0"/>
                </a:cubicBezTo>
                <a:close/>
              </a:path>
            </a:pathLst>
          </a:custGeom>
          <a:solidFill>
            <a:schemeClr val="bg1">
              <a:alpha val="40000"/>
            </a:schemeClr>
          </a:solidFill>
          <a:ln w="9212" cap="flat">
            <a:noFill/>
            <a:prstDash val="solid"/>
            <a:miter/>
          </a:ln>
        </p:spPr>
        <p:txBody>
          <a:bodyPr wrap="square" rtlCol="0" anchor="ctr">
            <a:noAutofit/>
          </a:bodyPr>
          <a:lstStyle/>
          <a:p>
            <a:endParaRPr lang="en-US">
              <a:solidFill>
                <a:schemeClr val="tx1"/>
              </a:solidFill>
            </a:endParaRPr>
          </a:p>
        </p:txBody>
      </p:sp>
      <p:sp>
        <p:nvSpPr>
          <p:cNvPr id="5" name="文字方塊 4"/>
          <p:cNvSpPr txBox="1"/>
          <p:nvPr/>
        </p:nvSpPr>
        <p:spPr>
          <a:xfrm>
            <a:off x="11708091" y="6492753"/>
            <a:ext cx="418704" cy="369332"/>
          </a:xfrm>
          <a:prstGeom prst="rect">
            <a:avLst/>
          </a:prstGeom>
          <a:noFill/>
        </p:spPr>
        <p:txBody>
          <a:bodyPr wrap="none" rtlCol="0">
            <a:spAutoFit/>
          </a:bodyPr>
          <a:lstStyle/>
          <a:p>
            <a:r>
              <a:rPr lang="en-US" altLang="zh-TW" dirty="0"/>
              <a:t>12</a:t>
            </a:r>
            <a:endParaRPr lang="zh-TW" altLang="en-US" dirty="0"/>
          </a:p>
        </p:txBody>
      </p:sp>
    </p:spTree>
    <p:extLst>
      <p:ext uri="{BB962C8B-B14F-4D97-AF65-F5344CB8AC3E}">
        <p14:creationId xmlns:p14="http://schemas.microsoft.com/office/powerpoint/2010/main" val="2173807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25338" y="1771265"/>
            <a:ext cx="6922062" cy="4351338"/>
          </a:xfrm>
        </p:spPr>
        <p:txBody>
          <a:bodyPr>
            <a:normAutofit/>
          </a:bodyPr>
          <a:lstStyle/>
          <a:p>
            <a:endParaRPr lang="en-US" altLang="zh-TW" dirty="0">
              <a:cs typeface="Times New Roman" panose="02020603050405020304" pitchFamily="18" charset="0"/>
            </a:endParaRPr>
          </a:p>
          <a:p>
            <a:pPr marL="0" indent="0">
              <a:buNone/>
            </a:pPr>
            <a:r>
              <a:rPr lang="en-US" altLang="zh-TW" sz="2400" b="1" dirty="0">
                <a:cs typeface="Times New Roman" pitchFamily="18" charset="0"/>
              </a:rPr>
              <a:t> </a:t>
            </a:r>
            <a:endParaRPr lang="zh-TW" altLang="en-US" sz="2400" b="1" dirty="0">
              <a:solidFill>
                <a:schemeClr val="accent1">
                  <a:lumMod val="75000"/>
                </a:schemeClr>
              </a:solidFill>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06148-D922-45D1-AB22-49FCCC32EA9B}"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91" name="矩形 90"/>
          <p:cNvSpPr/>
          <p:nvPr/>
        </p:nvSpPr>
        <p:spPr>
          <a:xfrm>
            <a:off x="248999" y="113956"/>
            <a:ext cx="1253420" cy="523220"/>
          </a:xfrm>
          <a:prstGeom prst="rect">
            <a:avLst/>
          </a:prstGeom>
        </p:spPr>
        <p:txBody>
          <a:bodyPr wrap="none">
            <a:spAutoFit/>
          </a:bodyPr>
          <a:lstStyle/>
          <a:p>
            <a:r>
              <a:rPr lang="en-US" altLang="zh-TW" sz="2800" b="1" dirty="0"/>
              <a:t>Results</a:t>
            </a:r>
          </a:p>
        </p:txBody>
      </p:sp>
      <p:sp>
        <p:nvSpPr>
          <p:cNvPr id="94" name="矩形 93">
            <a:extLst>
              <a:ext uri="{FF2B5EF4-FFF2-40B4-BE49-F238E27FC236}">
                <a16:creationId xmlns:a16="http://schemas.microsoft.com/office/drawing/2014/main" id="{923898E0-C641-CC45-8B45-951C091411F9}"/>
              </a:ext>
            </a:extLst>
          </p:cNvPr>
          <p:cNvSpPr/>
          <p:nvPr/>
        </p:nvSpPr>
        <p:spPr>
          <a:xfrm>
            <a:off x="3521929" y="911833"/>
            <a:ext cx="5148141" cy="584775"/>
          </a:xfrm>
          <a:prstGeom prst="rect">
            <a:avLst/>
          </a:prstGeom>
        </p:spPr>
        <p:txBody>
          <a:bodyPr wrap="none">
            <a:spAutoFit/>
          </a:bodyPr>
          <a:lstStyle/>
          <a:p>
            <a:pPr algn="ctr"/>
            <a:r>
              <a:rPr lang="en-US" altLang="zh-TW" sz="3200" b="1" dirty="0">
                <a:solidFill>
                  <a:srgbClr val="0070C0"/>
                </a:solidFill>
              </a:rPr>
              <a:t>Brownian motion of particles</a:t>
            </a:r>
          </a:p>
        </p:txBody>
      </p:sp>
      <p:pic>
        <p:nvPicPr>
          <p:cNvPr id="95" name="螢幕錄製 2022-12-10 下午3.04.12" descr="螢幕錄製 2022-12-10 下午3.04.12">
            <a:hlinkClick r:id="" action="ppaction://media"/>
            <a:extLst>
              <a:ext uri="{FF2B5EF4-FFF2-40B4-BE49-F238E27FC236}">
                <a16:creationId xmlns:a16="http://schemas.microsoft.com/office/drawing/2014/main" id="{BBC54ADF-FB86-D041-8BA8-6FF3AC7E44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66681" y="1496608"/>
            <a:ext cx="5858635" cy="4745494"/>
          </a:xfrm>
          <a:prstGeom prst="rect">
            <a:avLst/>
          </a:prstGeom>
        </p:spPr>
      </p:pic>
      <p:sp>
        <p:nvSpPr>
          <p:cNvPr id="7" name="文字方塊 6"/>
          <p:cNvSpPr txBox="1"/>
          <p:nvPr/>
        </p:nvSpPr>
        <p:spPr>
          <a:xfrm>
            <a:off x="11708091" y="6492753"/>
            <a:ext cx="418704" cy="369332"/>
          </a:xfrm>
          <a:prstGeom prst="rect">
            <a:avLst/>
          </a:prstGeom>
          <a:noFill/>
        </p:spPr>
        <p:txBody>
          <a:bodyPr wrap="none" rtlCol="0">
            <a:spAutoFit/>
          </a:bodyPr>
          <a:lstStyle/>
          <a:p>
            <a:r>
              <a:rPr lang="en-US" altLang="zh-TW" dirty="0"/>
              <a:t>13</a:t>
            </a:r>
            <a:endParaRPr lang="zh-TW" altLang="en-US" dirty="0"/>
          </a:p>
        </p:txBody>
      </p:sp>
    </p:spTree>
    <p:extLst>
      <p:ext uri="{BB962C8B-B14F-4D97-AF65-F5344CB8AC3E}">
        <p14:creationId xmlns:p14="http://schemas.microsoft.com/office/powerpoint/2010/main" val="275430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87" fill="hold"/>
                                        <p:tgtEl>
                                          <p:spTgt spid="9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5"/>
                </p:tgtEl>
              </p:cMediaNode>
            </p:video>
            <p:seq concurrent="1" nextAc="seek">
              <p:cTn id="8" restart="whenNotActive" fill="hold" evtFilter="cancelBubble" nodeType="interactiveSeq">
                <p:stCondLst>
                  <p:cond evt="onClick" delay="0">
                    <p:tgtEl>
                      <p:spTgt spid="9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5"/>
                                        </p:tgtEl>
                                      </p:cBhvr>
                                    </p:cmd>
                                  </p:childTnLst>
                                </p:cTn>
                              </p:par>
                            </p:childTnLst>
                          </p:cTn>
                        </p:par>
                      </p:childTnLst>
                    </p:cTn>
                  </p:par>
                </p:childTnLst>
              </p:cTn>
              <p:nextCondLst>
                <p:cond evt="onClick" delay="0">
                  <p:tgtEl>
                    <p:spTgt spid="9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txBox="1">
            <a:spLocks/>
          </p:cNvSpPr>
          <p:nvPr/>
        </p:nvSpPr>
        <p:spPr>
          <a:xfrm>
            <a:off x="381194" y="199466"/>
            <a:ext cx="11573197" cy="724247"/>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b="1" dirty="0"/>
              <a:t>Results</a:t>
            </a:r>
          </a:p>
          <a:p>
            <a:pPr marL="0" indent="0" algn="ctr">
              <a:buNone/>
            </a:pPr>
            <a:r>
              <a:rPr lang="en-US" altLang="zh-TW" sz="3200" b="1" dirty="0">
                <a:solidFill>
                  <a:srgbClr val="0070C0"/>
                </a:solidFill>
              </a:rPr>
              <a:t>Geometric Brownian Motion </a:t>
            </a:r>
            <a:r>
              <a:rPr lang="en-US" sz="3200" b="1" dirty="0">
                <a:solidFill>
                  <a:srgbClr val="0070C0"/>
                </a:solidFill>
              </a:rPr>
              <a:t>of SPX500</a:t>
            </a:r>
            <a:r>
              <a:rPr lang="zh-TW" altLang="en-US" sz="3200" b="1" dirty="0">
                <a:solidFill>
                  <a:srgbClr val="0070C0"/>
                </a:solidFill>
              </a:rPr>
              <a:t> </a:t>
            </a:r>
            <a:r>
              <a:rPr lang="en-US" altLang="zh-TW" sz="3200" b="1" dirty="0">
                <a:solidFill>
                  <a:srgbClr val="0070C0"/>
                </a:solidFill>
              </a:rPr>
              <a:t>Prediction</a:t>
            </a:r>
            <a:endParaRPr lang="en-US" sz="3200" b="1" dirty="0">
              <a:solidFill>
                <a:srgbClr val="0070C0"/>
              </a:solidFill>
            </a:endParaRPr>
          </a:p>
        </p:txBody>
      </p:sp>
      <p:sp>
        <p:nvSpPr>
          <p:cNvPr id="5" name="文字方塊 4"/>
          <p:cNvSpPr txBox="1"/>
          <p:nvPr/>
        </p:nvSpPr>
        <p:spPr>
          <a:xfrm>
            <a:off x="1840220" y="1459371"/>
            <a:ext cx="8727466" cy="830997"/>
          </a:xfrm>
          <a:prstGeom prst="rect">
            <a:avLst/>
          </a:prstGeom>
          <a:noFill/>
        </p:spPr>
        <p:txBody>
          <a:bodyPr wrap="square" rtlCol="0">
            <a:spAutoFit/>
          </a:bodyPr>
          <a:lstStyle/>
          <a:p>
            <a:pPr marL="342900" indent="-342900">
              <a:buFont typeface="Wingdings" panose="05000000000000000000" pitchFamily="2" charset="2"/>
              <a:buChar char="n"/>
            </a:pPr>
            <a:r>
              <a:rPr lang="en-US" altLang="zh-TW" sz="2400" b="1" dirty="0"/>
              <a:t>We predict the stock price of the S&amp;P 500 for the next five years</a:t>
            </a:r>
          </a:p>
          <a:p>
            <a:endParaRPr lang="zh-TW" altLang="en-US" sz="2400" b="1" dirty="0"/>
          </a:p>
        </p:txBody>
      </p:sp>
      <p:sp>
        <p:nvSpPr>
          <p:cNvPr id="7" name="文字方塊 6"/>
          <p:cNvSpPr txBox="1"/>
          <p:nvPr/>
        </p:nvSpPr>
        <p:spPr>
          <a:xfrm>
            <a:off x="1079157" y="6252290"/>
            <a:ext cx="4655377" cy="307777"/>
          </a:xfrm>
          <a:prstGeom prst="rect">
            <a:avLst/>
          </a:prstGeom>
          <a:noFill/>
        </p:spPr>
        <p:txBody>
          <a:bodyPr wrap="none" rtlCol="0">
            <a:spAutoFit/>
          </a:bodyPr>
          <a:lstStyle/>
          <a:p>
            <a:r>
              <a:rPr lang="en-US" altLang="zh-TW" sz="1400" b="1" dirty="0"/>
              <a:t>Fig.  3  (a) Geometric Brownian Motion of SPX500 Prediction</a:t>
            </a:r>
          </a:p>
        </p:txBody>
      </p:sp>
      <p:sp>
        <p:nvSpPr>
          <p:cNvPr id="8" name="文字方塊 7"/>
          <p:cNvSpPr txBox="1"/>
          <p:nvPr/>
        </p:nvSpPr>
        <p:spPr>
          <a:xfrm>
            <a:off x="6708160" y="6248171"/>
            <a:ext cx="5318379" cy="307777"/>
          </a:xfrm>
          <a:prstGeom prst="rect">
            <a:avLst/>
          </a:prstGeom>
          <a:solidFill>
            <a:schemeClr val="bg1"/>
          </a:solidFill>
        </p:spPr>
        <p:txBody>
          <a:bodyPr wrap="none" rtlCol="0">
            <a:spAutoFit/>
          </a:bodyPr>
          <a:lstStyle/>
          <a:p>
            <a:r>
              <a:rPr lang="en-US" altLang="zh-TW" sz="1400" b="1" dirty="0"/>
              <a:t>Fig.  3  (b) Geometric Brownian Motion of SPX500 average stock price</a:t>
            </a:r>
          </a:p>
        </p:txBody>
      </p:sp>
      <p:pic>
        <p:nvPicPr>
          <p:cNvPr id="3" name="圖片 2">
            <a:extLst>
              <a:ext uri="{FF2B5EF4-FFF2-40B4-BE49-F238E27FC236}">
                <a16:creationId xmlns:a16="http://schemas.microsoft.com/office/drawing/2014/main" id="{2C1FC44C-C08A-094D-9E24-F3FCB67C70F3}"/>
              </a:ext>
            </a:extLst>
          </p:cNvPr>
          <p:cNvPicPr>
            <a:picLocks noChangeAspect="1"/>
          </p:cNvPicPr>
          <p:nvPr/>
        </p:nvPicPr>
        <p:blipFill>
          <a:blip r:embed="rId3"/>
          <a:stretch>
            <a:fillRect/>
          </a:stretch>
        </p:blipFill>
        <p:spPr>
          <a:xfrm>
            <a:off x="895109" y="2569542"/>
            <a:ext cx="4904330" cy="3741715"/>
          </a:xfrm>
          <a:prstGeom prst="rect">
            <a:avLst/>
          </a:prstGeom>
        </p:spPr>
      </p:pic>
      <p:pic>
        <p:nvPicPr>
          <p:cNvPr id="12" name="圖片 11">
            <a:extLst>
              <a:ext uri="{FF2B5EF4-FFF2-40B4-BE49-F238E27FC236}">
                <a16:creationId xmlns:a16="http://schemas.microsoft.com/office/drawing/2014/main" id="{8A254C13-663B-F543-AB6A-60E2B09FF9F9}"/>
              </a:ext>
            </a:extLst>
          </p:cNvPr>
          <p:cNvPicPr>
            <a:picLocks noChangeAspect="1"/>
          </p:cNvPicPr>
          <p:nvPr/>
        </p:nvPicPr>
        <p:blipFill>
          <a:blip r:embed="rId4"/>
          <a:stretch>
            <a:fillRect/>
          </a:stretch>
        </p:blipFill>
        <p:spPr>
          <a:xfrm>
            <a:off x="6861551" y="2569542"/>
            <a:ext cx="4741055" cy="3741715"/>
          </a:xfrm>
          <a:prstGeom prst="rect">
            <a:avLst/>
          </a:prstGeom>
        </p:spPr>
      </p:pic>
      <p:sp>
        <p:nvSpPr>
          <p:cNvPr id="10" name="文字方塊 9"/>
          <p:cNvSpPr txBox="1"/>
          <p:nvPr/>
        </p:nvSpPr>
        <p:spPr>
          <a:xfrm>
            <a:off x="11708091" y="6492753"/>
            <a:ext cx="418704" cy="369332"/>
          </a:xfrm>
          <a:prstGeom prst="rect">
            <a:avLst/>
          </a:prstGeom>
          <a:noFill/>
        </p:spPr>
        <p:txBody>
          <a:bodyPr wrap="none" rtlCol="0">
            <a:spAutoFit/>
          </a:bodyPr>
          <a:lstStyle/>
          <a:p>
            <a:r>
              <a:rPr lang="en-US" altLang="zh-TW" dirty="0"/>
              <a:t>14</a:t>
            </a:r>
            <a:endParaRPr lang="zh-TW" altLang="en-US" dirty="0"/>
          </a:p>
        </p:txBody>
      </p:sp>
    </p:spTree>
    <p:extLst>
      <p:ext uri="{BB962C8B-B14F-4D97-AF65-F5344CB8AC3E}">
        <p14:creationId xmlns:p14="http://schemas.microsoft.com/office/powerpoint/2010/main" val="3563092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txBox="1">
            <a:spLocks/>
          </p:cNvSpPr>
          <p:nvPr/>
        </p:nvSpPr>
        <p:spPr>
          <a:xfrm>
            <a:off x="381194" y="199466"/>
            <a:ext cx="11573197" cy="724247"/>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b="1" dirty="0"/>
              <a:t>Results</a:t>
            </a:r>
          </a:p>
          <a:p>
            <a:pPr marL="0" indent="0" algn="ctr">
              <a:buNone/>
            </a:pPr>
            <a:r>
              <a:rPr lang="en-US" altLang="zh-TW" sz="3200" b="1" dirty="0">
                <a:solidFill>
                  <a:srgbClr val="0070C0"/>
                </a:solidFill>
              </a:rPr>
              <a:t>Monte Carlo </a:t>
            </a:r>
            <a:r>
              <a:rPr lang="en-US" sz="3200" b="1" dirty="0">
                <a:solidFill>
                  <a:srgbClr val="0070C0"/>
                </a:solidFill>
              </a:rPr>
              <a:t>of SPX500</a:t>
            </a:r>
            <a:r>
              <a:rPr lang="zh-TW" altLang="en-US" sz="3200" b="1" dirty="0">
                <a:solidFill>
                  <a:srgbClr val="0070C0"/>
                </a:solidFill>
              </a:rPr>
              <a:t> </a:t>
            </a:r>
            <a:r>
              <a:rPr lang="en-US" altLang="zh-TW" sz="3200" b="1" dirty="0">
                <a:solidFill>
                  <a:srgbClr val="0070C0"/>
                </a:solidFill>
              </a:rPr>
              <a:t>Prediction</a:t>
            </a:r>
            <a:endParaRPr lang="en-US" sz="3200" b="1" dirty="0">
              <a:solidFill>
                <a:srgbClr val="0070C0"/>
              </a:solidFill>
            </a:endParaRPr>
          </a:p>
        </p:txBody>
      </p:sp>
      <p:sp>
        <p:nvSpPr>
          <p:cNvPr id="5" name="文字方塊 4"/>
          <p:cNvSpPr txBox="1"/>
          <p:nvPr/>
        </p:nvSpPr>
        <p:spPr>
          <a:xfrm>
            <a:off x="1840220" y="1459371"/>
            <a:ext cx="8808489" cy="830997"/>
          </a:xfrm>
          <a:prstGeom prst="rect">
            <a:avLst/>
          </a:prstGeom>
          <a:noFill/>
        </p:spPr>
        <p:txBody>
          <a:bodyPr wrap="square" rtlCol="0">
            <a:spAutoFit/>
          </a:bodyPr>
          <a:lstStyle/>
          <a:p>
            <a:pPr marL="342900" indent="-342900">
              <a:buFont typeface="Wingdings" panose="05000000000000000000" pitchFamily="2" charset="2"/>
              <a:buChar char="n"/>
            </a:pPr>
            <a:r>
              <a:rPr lang="en-US" altLang="zh-TW" sz="2400" b="1" dirty="0"/>
              <a:t>We predict the stock price of the S&amp;P 500 for the next five years</a:t>
            </a:r>
          </a:p>
          <a:p>
            <a:endParaRPr lang="zh-TW" altLang="en-US" sz="2400" b="1" dirty="0"/>
          </a:p>
        </p:txBody>
      </p:sp>
      <p:pic>
        <p:nvPicPr>
          <p:cNvPr id="10" name="圖片 9">
            <a:extLst>
              <a:ext uri="{FF2B5EF4-FFF2-40B4-BE49-F238E27FC236}">
                <a16:creationId xmlns:a16="http://schemas.microsoft.com/office/drawing/2014/main" id="{197D1466-FF8C-2F42-BE72-88EF26054BE1}"/>
              </a:ext>
            </a:extLst>
          </p:cNvPr>
          <p:cNvPicPr>
            <a:picLocks noChangeAspect="1"/>
          </p:cNvPicPr>
          <p:nvPr/>
        </p:nvPicPr>
        <p:blipFill>
          <a:blip r:embed="rId3"/>
          <a:stretch>
            <a:fillRect/>
          </a:stretch>
        </p:blipFill>
        <p:spPr>
          <a:xfrm>
            <a:off x="816379" y="2623845"/>
            <a:ext cx="4829669" cy="3624325"/>
          </a:xfrm>
          <a:prstGeom prst="rect">
            <a:avLst/>
          </a:prstGeom>
        </p:spPr>
      </p:pic>
      <p:pic>
        <p:nvPicPr>
          <p:cNvPr id="11" name="圖片 10">
            <a:extLst>
              <a:ext uri="{FF2B5EF4-FFF2-40B4-BE49-F238E27FC236}">
                <a16:creationId xmlns:a16="http://schemas.microsoft.com/office/drawing/2014/main" id="{170C2AFF-64A4-2E42-A463-44DBB79594A0}"/>
              </a:ext>
            </a:extLst>
          </p:cNvPr>
          <p:cNvPicPr>
            <a:picLocks noChangeAspect="1"/>
          </p:cNvPicPr>
          <p:nvPr/>
        </p:nvPicPr>
        <p:blipFill>
          <a:blip r:embed="rId4"/>
          <a:stretch>
            <a:fillRect/>
          </a:stretch>
        </p:blipFill>
        <p:spPr>
          <a:xfrm>
            <a:off x="6669889" y="2663255"/>
            <a:ext cx="4821924" cy="3624324"/>
          </a:xfrm>
          <a:prstGeom prst="rect">
            <a:avLst/>
          </a:prstGeom>
        </p:spPr>
      </p:pic>
      <p:sp>
        <p:nvSpPr>
          <p:cNvPr id="14" name="文字方塊 13">
            <a:extLst>
              <a:ext uri="{FF2B5EF4-FFF2-40B4-BE49-F238E27FC236}">
                <a16:creationId xmlns:a16="http://schemas.microsoft.com/office/drawing/2014/main" id="{2FC062C4-A27F-814C-BE1E-FC735526AB09}"/>
              </a:ext>
            </a:extLst>
          </p:cNvPr>
          <p:cNvSpPr txBox="1"/>
          <p:nvPr/>
        </p:nvSpPr>
        <p:spPr>
          <a:xfrm>
            <a:off x="1515551" y="6248171"/>
            <a:ext cx="3489866" cy="307777"/>
          </a:xfrm>
          <a:prstGeom prst="rect">
            <a:avLst/>
          </a:prstGeom>
          <a:noFill/>
        </p:spPr>
        <p:txBody>
          <a:bodyPr wrap="none" rtlCol="0">
            <a:spAutoFit/>
          </a:bodyPr>
          <a:lstStyle/>
          <a:p>
            <a:r>
              <a:rPr lang="en-US" altLang="zh-TW" sz="1400" b="1" dirty="0"/>
              <a:t>Fig.  4  (a) Monte Carlo  of SPX500 Prediction</a:t>
            </a:r>
          </a:p>
        </p:txBody>
      </p:sp>
      <p:sp>
        <p:nvSpPr>
          <p:cNvPr id="16" name="文字方塊 15">
            <a:extLst>
              <a:ext uri="{FF2B5EF4-FFF2-40B4-BE49-F238E27FC236}">
                <a16:creationId xmlns:a16="http://schemas.microsoft.com/office/drawing/2014/main" id="{5A8190C0-6059-4C4A-8356-2ACCB9A38AF6}"/>
              </a:ext>
            </a:extLst>
          </p:cNvPr>
          <p:cNvSpPr txBox="1"/>
          <p:nvPr/>
        </p:nvSpPr>
        <p:spPr>
          <a:xfrm>
            <a:off x="7036541" y="6324933"/>
            <a:ext cx="4152868" cy="523220"/>
          </a:xfrm>
          <a:prstGeom prst="rect">
            <a:avLst/>
          </a:prstGeom>
          <a:noFill/>
        </p:spPr>
        <p:txBody>
          <a:bodyPr wrap="none" rtlCol="0">
            <a:spAutoFit/>
          </a:bodyPr>
          <a:lstStyle/>
          <a:p>
            <a:r>
              <a:rPr lang="en-US" altLang="zh-TW" sz="1400" b="1" dirty="0">
                <a:highlight>
                  <a:srgbClr val="FFFFFF"/>
                </a:highlight>
              </a:rPr>
              <a:t>Fig.  4  (b) Monte Carlo  of SPX500 average stock price</a:t>
            </a:r>
          </a:p>
          <a:p>
            <a:endParaRPr lang="en-US" altLang="zh-TW" sz="1400" b="1" dirty="0">
              <a:highlight>
                <a:srgbClr val="FFFFFF"/>
              </a:highlight>
            </a:endParaRPr>
          </a:p>
        </p:txBody>
      </p:sp>
      <p:sp>
        <p:nvSpPr>
          <p:cNvPr id="8" name="文字方塊 7"/>
          <p:cNvSpPr txBox="1"/>
          <p:nvPr/>
        </p:nvSpPr>
        <p:spPr>
          <a:xfrm>
            <a:off x="11708091" y="6492753"/>
            <a:ext cx="418704" cy="369332"/>
          </a:xfrm>
          <a:prstGeom prst="rect">
            <a:avLst/>
          </a:prstGeom>
          <a:noFill/>
        </p:spPr>
        <p:txBody>
          <a:bodyPr wrap="none" rtlCol="0">
            <a:spAutoFit/>
          </a:bodyPr>
          <a:lstStyle/>
          <a:p>
            <a:r>
              <a:rPr lang="en-US" altLang="zh-TW" dirty="0"/>
              <a:t>15</a:t>
            </a:r>
            <a:endParaRPr lang="zh-TW" altLang="en-US" dirty="0"/>
          </a:p>
        </p:txBody>
      </p:sp>
    </p:spTree>
    <p:extLst>
      <p:ext uri="{BB962C8B-B14F-4D97-AF65-F5344CB8AC3E}">
        <p14:creationId xmlns:p14="http://schemas.microsoft.com/office/powerpoint/2010/main" val="1495703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txBox="1">
            <a:spLocks/>
          </p:cNvSpPr>
          <p:nvPr/>
        </p:nvSpPr>
        <p:spPr>
          <a:xfrm>
            <a:off x="315291" y="158277"/>
            <a:ext cx="11573197" cy="724247"/>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b="1" dirty="0"/>
              <a:t>Discussion</a:t>
            </a:r>
          </a:p>
          <a:p>
            <a:pPr marL="0" indent="0" algn="ctr">
              <a:buNone/>
            </a:pPr>
            <a:r>
              <a:rPr lang="en-US" sz="3200" b="1" dirty="0">
                <a:solidFill>
                  <a:srgbClr val="0070C0"/>
                </a:solidFill>
              </a:rPr>
              <a:t>The Difference Between Two Method</a:t>
            </a:r>
            <a:endParaRPr lang="en-US" sz="3600" b="1" dirty="0">
              <a:solidFill>
                <a:srgbClr val="0070C0"/>
              </a:solidFill>
            </a:endParaRPr>
          </a:p>
        </p:txBody>
      </p:sp>
      <p:sp>
        <p:nvSpPr>
          <p:cNvPr id="3" name="矩形 2">
            <a:extLst>
              <a:ext uri="{FF2B5EF4-FFF2-40B4-BE49-F238E27FC236}">
                <a16:creationId xmlns:a16="http://schemas.microsoft.com/office/drawing/2014/main" id="{7895ACAD-78DF-8141-A517-4F6179E8D028}"/>
              </a:ext>
            </a:extLst>
          </p:cNvPr>
          <p:cNvSpPr/>
          <p:nvPr/>
        </p:nvSpPr>
        <p:spPr>
          <a:xfrm>
            <a:off x="5864206" y="3244334"/>
            <a:ext cx="324128" cy="369332"/>
          </a:xfrm>
          <a:prstGeom prst="rect">
            <a:avLst/>
          </a:prstGeom>
        </p:spPr>
        <p:txBody>
          <a:bodyPr wrap="none">
            <a:spAutoFit/>
          </a:bodyPr>
          <a:lstStyle/>
          <a:p>
            <a:r>
              <a:rPr lang="zh-TW" altLang="en-US" dirty="0">
                <a:latin typeface="Menlo" panose="020B0609030804020204" pitchFamily="49" charset="0"/>
              </a:rPr>
              <a:t> </a:t>
            </a:r>
            <a:endParaRPr lang="zh-TW" altLang="en-US" b="0" i="0" dirty="0">
              <a:effectLst/>
              <a:latin typeface="Menlo" panose="020B0609030804020204" pitchFamily="49" charset="0"/>
            </a:endParaRPr>
          </a:p>
        </p:txBody>
      </p:sp>
      <p:sp>
        <p:nvSpPr>
          <p:cNvPr id="5" name="矩形 4">
            <a:extLst>
              <a:ext uri="{FF2B5EF4-FFF2-40B4-BE49-F238E27FC236}">
                <a16:creationId xmlns:a16="http://schemas.microsoft.com/office/drawing/2014/main" id="{2011B298-2DFF-E546-9670-87EE6034AE1C}"/>
              </a:ext>
            </a:extLst>
          </p:cNvPr>
          <p:cNvSpPr/>
          <p:nvPr/>
        </p:nvSpPr>
        <p:spPr>
          <a:xfrm>
            <a:off x="5864206" y="3244334"/>
            <a:ext cx="324128" cy="369332"/>
          </a:xfrm>
          <a:prstGeom prst="rect">
            <a:avLst/>
          </a:prstGeom>
        </p:spPr>
        <p:txBody>
          <a:bodyPr wrap="none">
            <a:spAutoFit/>
          </a:bodyPr>
          <a:lstStyle/>
          <a:p>
            <a:r>
              <a:rPr lang="zh-TW" altLang="en-US" dirty="0">
                <a:latin typeface="Menlo" panose="020B0609030804020204" pitchFamily="49" charset="0"/>
              </a:rPr>
              <a:t> </a:t>
            </a:r>
            <a:endParaRPr lang="zh-TW" altLang="en-US" b="0" i="0" dirty="0">
              <a:effectLst/>
              <a:latin typeface="Menlo" panose="020B0609030804020204" pitchFamily="49" charset="0"/>
            </a:endParaRPr>
          </a:p>
        </p:txBody>
      </p:sp>
      <p:sp>
        <p:nvSpPr>
          <p:cNvPr id="6" name="文字方塊 5">
            <a:extLst>
              <a:ext uri="{FF2B5EF4-FFF2-40B4-BE49-F238E27FC236}">
                <a16:creationId xmlns:a16="http://schemas.microsoft.com/office/drawing/2014/main" id="{40CB3CD2-8621-6D42-A2DE-B1D883A539A7}"/>
              </a:ext>
            </a:extLst>
          </p:cNvPr>
          <p:cNvSpPr txBox="1"/>
          <p:nvPr/>
        </p:nvSpPr>
        <p:spPr>
          <a:xfrm>
            <a:off x="1813981" y="3845520"/>
            <a:ext cx="8564037" cy="1569660"/>
          </a:xfrm>
          <a:prstGeom prst="rect">
            <a:avLst/>
          </a:prstGeom>
          <a:noFill/>
        </p:spPr>
        <p:txBody>
          <a:bodyPr wrap="square" rtlCol="0">
            <a:spAutoFit/>
          </a:bodyPr>
          <a:lstStyle/>
          <a:p>
            <a:pPr marL="457200" indent="-457200">
              <a:buAutoNum type="arabicPeriod"/>
            </a:pPr>
            <a:r>
              <a:rPr kumimoji="1" lang="en-US" altLang="zh-TW" sz="2400" b="1" dirty="0"/>
              <a:t>Monte Carlo method tends to exist a higher prediction value due to the formula(exponential function)</a:t>
            </a:r>
          </a:p>
          <a:p>
            <a:pPr marL="457200" indent="-457200">
              <a:buAutoNum type="arabicPeriod"/>
            </a:pPr>
            <a:r>
              <a:rPr kumimoji="1" lang="en-US" altLang="zh-TW" sz="2400" b="1" dirty="0"/>
              <a:t>Monte Carlo method has a higher variation among different trials.</a:t>
            </a:r>
          </a:p>
        </p:txBody>
      </p:sp>
      <p:graphicFrame>
        <p:nvGraphicFramePr>
          <p:cNvPr id="7" name="表格 7">
            <a:extLst>
              <a:ext uri="{FF2B5EF4-FFF2-40B4-BE49-F238E27FC236}">
                <a16:creationId xmlns:a16="http://schemas.microsoft.com/office/drawing/2014/main" id="{5446E738-1217-3744-9EBE-A3BB28E6EECD}"/>
              </a:ext>
            </a:extLst>
          </p:cNvPr>
          <p:cNvGraphicFramePr>
            <a:graphicFrameLocks noGrp="1"/>
          </p:cNvGraphicFramePr>
          <p:nvPr>
            <p:extLst>
              <p:ext uri="{D42A27DB-BD31-4B8C-83A1-F6EECF244321}">
                <p14:modId xmlns:p14="http://schemas.microsoft.com/office/powerpoint/2010/main" val="526645741"/>
              </p:ext>
            </p:extLst>
          </p:nvPr>
        </p:nvGraphicFramePr>
        <p:xfrm>
          <a:off x="2032000" y="2242066"/>
          <a:ext cx="8127999" cy="13716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757230071"/>
                    </a:ext>
                  </a:extLst>
                </a:gridCol>
                <a:gridCol w="2709333">
                  <a:extLst>
                    <a:ext uri="{9D8B030D-6E8A-4147-A177-3AD203B41FA5}">
                      <a16:colId xmlns:a16="http://schemas.microsoft.com/office/drawing/2014/main" val="2604030055"/>
                    </a:ext>
                  </a:extLst>
                </a:gridCol>
                <a:gridCol w="2709333">
                  <a:extLst>
                    <a:ext uri="{9D8B030D-6E8A-4147-A177-3AD203B41FA5}">
                      <a16:colId xmlns:a16="http://schemas.microsoft.com/office/drawing/2014/main" val="3998256407"/>
                    </a:ext>
                  </a:extLst>
                </a:gridCol>
              </a:tblGrid>
              <a:tr h="370840">
                <a:tc>
                  <a:txBody>
                    <a:bodyPr/>
                    <a:lstStyle/>
                    <a:p>
                      <a:pPr algn="ctr"/>
                      <a:r>
                        <a:rPr lang="en-US" altLang="zh-TW" sz="2400" dirty="0"/>
                        <a:t>Method</a:t>
                      </a:r>
                      <a:endParaRPr lang="zh-TW" altLang="en-US" sz="2400" dirty="0"/>
                    </a:p>
                  </a:txBody>
                  <a:tcPr/>
                </a:tc>
                <a:tc>
                  <a:txBody>
                    <a:bodyPr/>
                    <a:lstStyle/>
                    <a:p>
                      <a:pPr algn="ctr"/>
                      <a:r>
                        <a:rPr lang="en-US" altLang="zh-TW" sz="2400" dirty="0"/>
                        <a:t>Rise</a:t>
                      </a:r>
                      <a:endParaRPr lang="zh-TW" altLang="en-US" sz="2400" dirty="0"/>
                    </a:p>
                  </a:txBody>
                  <a:tcPr/>
                </a:tc>
                <a:tc>
                  <a:txBody>
                    <a:bodyPr/>
                    <a:lstStyle/>
                    <a:p>
                      <a:pPr algn="ctr"/>
                      <a:r>
                        <a:rPr lang="en-US" altLang="zh-TW" sz="2400" dirty="0"/>
                        <a:t>MAX - MIN</a:t>
                      </a:r>
                      <a:endParaRPr lang="zh-TW" altLang="en-US" sz="2400" dirty="0"/>
                    </a:p>
                  </a:txBody>
                  <a:tcPr/>
                </a:tc>
                <a:extLst>
                  <a:ext uri="{0D108BD9-81ED-4DB2-BD59-A6C34878D82A}">
                    <a16:rowId xmlns:a16="http://schemas.microsoft.com/office/drawing/2014/main" val="4123505597"/>
                  </a:ext>
                </a:extLst>
              </a:tr>
              <a:tr h="370840">
                <a:tc>
                  <a:txBody>
                    <a:bodyPr/>
                    <a:lstStyle/>
                    <a:p>
                      <a:pPr algn="ctr"/>
                      <a:r>
                        <a:rPr lang="en-US" altLang="zh-TW" sz="2400" dirty="0"/>
                        <a:t>Brownian Motion</a:t>
                      </a:r>
                      <a:endParaRPr lang="zh-TW" altLang="en-US" sz="2400" dirty="0"/>
                    </a:p>
                  </a:txBody>
                  <a:tcPr/>
                </a:tc>
                <a:tc>
                  <a:txBody>
                    <a:bodyPr/>
                    <a:lstStyle/>
                    <a:p>
                      <a:pPr algn="ctr"/>
                      <a:r>
                        <a:rPr lang="en-US" altLang="zh-TW" sz="2400" dirty="0"/>
                        <a:t>70.5 %</a:t>
                      </a:r>
                      <a:endParaRPr lang="zh-TW" altLang="en-US" sz="2400" dirty="0"/>
                    </a:p>
                  </a:txBody>
                  <a:tcPr/>
                </a:tc>
                <a:tc>
                  <a:txBody>
                    <a:bodyPr/>
                    <a:lstStyle/>
                    <a:p>
                      <a:pPr algn="ctr"/>
                      <a:r>
                        <a:rPr lang="en-US" altLang="zh-TW" sz="2400" dirty="0"/>
                        <a:t>2836</a:t>
                      </a:r>
                      <a:endParaRPr lang="zh-TW" altLang="en-US" sz="2400" dirty="0"/>
                    </a:p>
                  </a:txBody>
                  <a:tcPr/>
                </a:tc>
                <a:extLst>
                  <a:ext uri="{0D108BD9-81ED-4DB2-BD59-A6C34878D82A}">
                    <a16:rowId xmlns:a16="http://schemas.microsoft.com/office/drawing/2014/main" val="2685132373"/>
                  </a:ext>
                </a:extLst>
              </a:tr>
              <a:tr h="370840">
                <a:tc>
                  <a:txBody>
                    <a:bodyPr/>
                    <a:lstStyle/>
                    <a:p>
                      <a:pPr algn="ctr"/>
                      <a:r>
                        <a:rPr lang="en-US" altLang="zh-TW" sz="2400" dirty="0"/>
                        <a:t>Monte Carlo</a:t>
                      </a:r>
                      <a:endParaRPr lang="zh-TW" altLang="en-US" sz="2400" dirty="0"/>
                    </a:p>
                  </a:txBody>
                  <a:tcPr/>
                </a:tc>
                <a:tc>
                  <a:txBody>
                    <a:bodyPr/>
                    <a:lstStyle/>
                    <a:p>
                      <a:pPr algn="ctr"/>
                      <a:r>
                        <a:rPr lang="en-US" altLang="zh-TW" sz="2400" dirty="0"/>
                        <a:t>75.2 %</a:t>
                      </a:r>
                      <a:endParaRPr lang="zh-TW" altLang="en-US" sz="2400" dirty="0"/>
                    </a:p>
                  </a:txBody>
                  <a:tcPr/>
                </a:tc>
                <a:tc>
                  <a:txBody>
                    <a:bodyPr/>
                    <a:lstStyle/>
                    <a:p>
                      <a:pPr algn="ctr"/>
                      <a:r>
                        <a:rPr lang="en-US" altLang="zh-TW" sz="2400" dirty="0">
                          <a:solidFill>
                            <a:srgbClr val="FF0000"/>
                          </a:solidFill>
                        </a:rPr>
                        <a:t>3435</a:t>
                      </a:r>
                      <a:endParaRPr lang="zh-TW" altLang="en-US" sz="2400" dirty="0">
                        <a:solidFill>
                          <a:srgbClr val="FF0000"/>
                        </a:solidFill>
                      </a:endParaRPr>
                    </a:p>
                  </a:txBody>
                  <a:tcPr/>
                </a:tc>
                <a:extLst>
                  <a:ext uri="{0D108BD9-81ED-4DB2-BD59-A6C34878D82A}">
                    <a16:rowId xmlns:a16="http://schemas.microsoft.com/office/drawing/2014/main" val="1655192425"/>
                  </a:ext>
                </a:extLst>
              </a:tr>
            </a:tbl>
          </a:graphicData>
        </a:graphic>
      </p:graphicFrame>
      <p:sp>
        <p:nvSpPr>
          <p:cNvPr id="8" name="文字方塊 7"/>
          <p:cNvSpPr txBox="1"/>
          <p:nvPr/>
        </p:nvSpPr>
        <p:spPr>
          <a:xfrm>
            <a:off x="11708091" y="6492753"/>
            <a:ext cx="418704" cy="369332"/>
          </a:xfrm>
          <a:prstGeom prst="rect">
            <a:avLst/>
          </a:prstGeom>
          <a:noFill/>
        </p:spPr>
        <p:txBody>
          <a:bodyPr wrap="none" rtlCol="0">
            <a:spAutoFit/>
          </a:bodyPr>
          <a:lstStyle/>
          <a:p>
            <a:r>
              <a:rPr lang="en-US" altLang="zh-TW" dirty="0"/>
              <a:t>16</a:t>
            </a:r>
            <a:endParaRPr lang="zh-TW" altLang="en-US" dirty="0"/>
          </a:p>
        </p:txBody>
      </p:sp>
    </p:spTree>
    <p:extLst>
      <p:ext uri="{BB962C8B-B14F-4D97-AF65-F5344CB8AC3E}">
        <p14:creationId xmlns:p14="http://schemas.microsoft.com/office/powerpoint/2010/main" val="3420130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txBox="1">
            <a:spLocks/>
          </p:cNvSpPr>
          <p:nvPr/>
        </p:nvSpPr>
        <p:spPr>
          <a:xfrm>
            <a:off x="315291" y="158277"/>
            <a:ext cx="11573197" cy="724247"/>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b="1" dirty="0"/>
              <a:t>Discussion</a:t>
            </a:r>
          </a:p>
          <a:p>
            <a:pPr marL="0" indent="0" algn="ctr">
              <a:buNone/>
            </a:pPr>
            <a:r>
              <a:rPr lang="en-US" sz="3200" b="1" dirty="0">
                <a:solidFill>
                  <a:srgbClr val="0070C0"/>
                </a:solidFill>
              </a:rPr>
              <a:t>Between Two Method</a:t>
            </a:r>
            <a:endParaRPr lang="en-US" sz="3600" b="1" dirty="0">
              <a:solidFill>
                <a:srgbClr val="0070C0"/>
              </a:solidFill>
            </a:endParaRPr>
          </a:p>
        </p:txBody>
      </p:sp>
      <p:sp>
        <p:nvSpPr>
          <p:cNvPr id="3" name="矩形 2">
            <a:extLst>
              <a:ext uri="{FF2B5EF4-FFF2-40B4-BE49-F238E27FC236}">
                <a16:creationId xmlns:a16="http://schemas.microsoft.com/office/drawing/2014/main" id="{7895ACAD-78DF-8141-A517-4F6179E8D028}"/>
              </a:ext>
            </a:extLst>
          </p:cNvPr>
          <p:cNvSpPr/>
          <p:nvPr/>
        </p:nvSpPr>
        <p:spPr>
          <a:xfrm>
            <a:off x="5864206" y="3244334"/>
            <a:ext cx="324128" cy="369332"/>
          </a:xfrm>
          <a:prstGeom prst="rect">
            <a:avLst/>
          </a:prstGeom>
        </p:spPr>
        <p:txBody>
          <a:bodyPr wrap="none">
            <a:spAutoFit/>
          </a:bodyPr>
          <a:lstStyle/>
          <a:p>
            <a:r>
              <a:rPr lang="zh-TW" altLang="en-US" dirty="0">
                <a:latin typeface="Menlo" panose="020B0609030804020204" pitchFamily="49" charset="0"/>
              </a:rPr>
              <a:t> </a:t>
            </a:r>
            <a:endParaRPr lang="zh-TW" altLang="en-US" b="0" i="0" dirty="0">
              <a:effectLst/>
              <a:latin typeface="Menlo" panose="020B0609030804020204" pitchFamily="49" charset="0"/>
            </a:endParaRPr>
          </a:p>
        </p:txBody>
      </p:sp>
      <p:sp>
        <p:nvSpPr>
          <p:cNvPr id="5" name="矩形 4">
            <a:extLst>
              <a:ext uri="{FF2B5EF4-FFF2-40B4-BE49-F238E27FC236}">
                <a16:creationId xmlns:a16="http://schemas.microsoft.com/office/drawing/2014/main" id="{2011B298-2DFF-E546-9670-87EE6034AE1C}"/>
              </a:ext>
            </a:extLst>
          </p:cNvPr>
          <p:cNvSpPr/>
          <p:nvPr/>
        </p:nvSpPr>
        <p:spPr>
          <a:xfrm>
            <a:off x="5864206" y="3244334"/>
            <a:ext cx="324128" cy="369332"/>
          </a:xfrm>
          <a:prstGeom prst="rect">
            <a:avLst/>
          </a:prstGeom>
        </p:spPr>
        <p:txBody>
          <a:bodyPr wrap="none">
            <a:spAutoFit/>
          </a:bodyPr>
          <a:lstStyle/>
          <a:p>
            <a:r>
              <a:rPr lang="zh-TW" altLang="en-US" dirty="0">
                <a:latin typeface="Menlo" panose="020B0609030804020204" pitchFamily="49" charset="0"/>
              </a:rPr>
              <a:t> </a:t>
            </a:r>
            <a:endParaRPr lang="zh-TW" altLang="en-US" b="0" i="0" dirty="0">
              <a:effectLst/>
              <a:latin typeface="Menlo" panose="020B0609030804020204" pitchFamily="49" charset="0"/>
            </a:endParaRPr>
          </a:p>
        </p:txBody>
      </p:sp>
      <p:pic>
        <p:nvPicPr>
          <p:cNvPr id="8" name="圖片 7">
            <a:extLst>
              <a:ext uri="{FF2B5EF4-FFF2-40B4-BE49-F238E27FC236}">
                <a16:creationId xmlns:a16="http://schemas.microsoft.com/office/drawing/2014/main" id="{0134AD3C-69B5-BB42-BF37-2D37AF280914}"/>
              </a:ext>
            </a:extLst>
          </p:cNvPr>
          <p:cNvPicPr>
            <a:picLocks noChangeAspect="1"/>
          </p:cNvPicPr>
          <p:nvPr/>
        </p:nvPicPr>
        <p:blipFill>
          <a:blip r:embed="rId3"/>
          <a:stretch>
            <a:fillRect/>
          </a:stretch>
        </p:blipFill>
        <p:spPr>
          <a:xfrm>
            <a:off x="822584" y="1575316"/>
            <a:ext cx="10731500" cy="4076700"/>
          </a:xfrm>
          <a:prstGeom prst="rect">
            <a:avLst/>
          </a:prstGeom>
        </p:spPr>
      </p:pic>
      <p:sp>
        <p:nvSpPr>
          <p:cNvPr id="4" name="橢圓 3">
            <a:extLst>
              <a:ext uri="{FF2B5EF4-FFF2-40B4-BE49-F238E27FC236}">
                <a16:creationId xmlns:a16="http://schemas.microsoft.com/office/drawing/2014/main" id="{DF9B8AEC-5FA8-284B-9FDF-0A888993C09C}"/>
              </a:ext>
            </a:extLst>
          </p:cNvPr>
          <p:cNvSpPr/>
          <p:nvPr/>
        </p:nvSpPr>
        <p:spPr>
          <a:xfrm>
            <a:off x="2598821" y="4098925"/>
            <a:ext cx="649705" cy="5088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solidFill>
                <a:srgbClr val="FF0000"/>
              </a:solidFill>
            </a:endParaRPr>
          </a:p>
        </p:txBody>
      </p:sp>
      <p:sp>
        <p:nvSpPr>
          <p:cNvPr id="9" name="橢圓 8">
            <a:extLst>
              <a:ext uri="{FF2B5EF4-FFF2-40B4-BE49-F238E27FC236}">
                <a16:creationId xmlns:a16="http://schemas.microsoft.com/office/drawing/2014/main" id="{4B411659-AF0C-E940-9713-F9321C74A589}"/>
              </a:ext>
            </a:extLst>
          </p:cNvPr>
          <p:cNvSpPr/>
          <p:nvPr/>
        </p:nvSpPr>
        <p:spPr>
          <a:xfrm>
            <a:off x="7828547" y="4122519"/>
            <a:ext cx="649705" cy="5088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solidFill>
                <a:srgbClr val="FF0000"/>
              </a:solidFill>
            </a:endParaRPr>
          </a:p>
        </p:txBody>
      </p:sp>
      <p:sp>
        <p:nvSpPr>
          <p:cNvPr id="10" name="橢圓 9">
            <a:extLst>
              <a:ext uri="{FF2B5EF4-FFF2-40B4-BE49-F238E27FC236}">
                <a16:creationId xmlns:a16="http://schemas.microsoft.com/office/drawing/2014/main" id="{1A670D4D-8CD4-1346-95AA-D4BA85EA6A31}"/>
              </a:ext>
            </a:extLst>
          </p:cNvPr>
          <p:cNvSpPr/>
          <p:nvPr/>
        </p:nvSpPr>
        <p:spPr>
          <a:xfrm>
            <a:off x="4688306" y="2326272"/>
            <a:ext cx="649705" cy="5088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solidFill>
                <a:srgbClr val="FF0000"/>
              </a:solidFill>
            </a:endParaRPr>
          </a:p>
        </p:txBody>
      </p:sp>
      <p:sp>
        <p:nvSpPr>
          <p:cNvPr id="11" name="橢圓 10">
            <a:extLst>
              <a:ext uri="{FF2B5EF4-FFF2-40B4-BE49-F238E27FC236}">
                <a16:creationId xmlns:a16="http://schemas.microsoft.com/office/drawing/2014/main" id="{FDEA5A55-516F-E246-99F6-8292E6762740}"/>
              </a:ext>
            </a:extLst>
          </p:cNvPr>
          <p:cNvSpPr/>
          <p:nvPr/>
        </p:nvSpPr>
        <p:spPr>
          <a:xfrm>
            <a:off x="10074443" y="2326272"/>
            <a:ext cx="649705" cy="5088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solidFill>
                <a:srgbClr val="FF0000"/>
              </a:solidFill>
            </a:endParaRPr>
          </a:p>
        </p:txBody>
      </p:sp>
      <p:sp>
        <p:nvSpPr>
          <p:cNvPr id="12" name="文字方塊 11"/>
          <p:cNvSpPr txBox="1"/>
          <p:nvPr/>
        </p:nvSpPr>
        <p:spPr>
          <a:xfrm>
            <a:off x="11708091" y="6492753"/>
            <a:ext cx="418704" cy="369332"/>
          </a:xfrm>
          <a:prstGeom prst="rect">
            <a:avLst/>
          </a:prstGeom>
          <a:noFill/>
        </p:spPr>
        <p:txBody>
          <a:bodyPr wrap="none" rtlCol="0">
            <a:spAutoFit/>
          </a:bodyPr>
          <a:lstStyle/>
          <a:p>
            <a:r>
              <a:rPr lang="en-US" altLang="zh-TW" dirty="0"/>
              <a:t>17</a:t>
            </a:r>
            <a:endParaRPr lang="zh-TW" altLang="en-US" dirty="0"/>
          </a:p>
        </p:txBody>
      </p:sp>
      <p:sp>
        <p:nvSpPr>
          <p:cNvPr id="13" name="文字方塊 12">
            <a:extLst>
              <a:ext uri="{FF2B5EF4-FFF2-40B4-BE49-F238E27FC236}">
                <a16:creationId xmlns:a16="http://schemas.microsoft.com/office/drawing/2014/main" id="{2FC062C4-A27F-814C-BE1E-FC735526AB09}"/>
              </a:ext>
            </a:extLst>
          </p:cNvPr>
          <p:cNvSpPr txBox="1"/>
          <p:nvPr/>
        </p:nvSpPr>
        <p:spPr>
          <a:xfrm>
            <a:off x="1619246" y="5866358"/>
            <a:ext cx="8750665" cy="523220"/>
          </a:xfrm>
          <a:prstGeom prst="rect">
            <a:avLst/>
          </a:prstGeom>
          <a:noFill/>
        </p:spPr>
        <p:txBody>
          <a:bodyPr wrap="none" rtlCol="0">
            <a:spAutoFit/>
          </a:bodyPr>
          <a:lstStyle/>
          <a:p>
            <a:r>
              <a:rPr lang="en-US" altLang="zh-TW" sz="1400" b="1" dirty="0"/>
              <a:t>Fig.  5 Two method prediction of average stock price. (a) Geometric Brownian Motion of SPX500 average stock price</a:t>
            </a:r>
          </a:p>
          <a:p>
            <a:r>
              <a:rPr lang="en-US" altLang="zh-TW" sz="1400" b="1" dirty="0"/>
              <a:t> (b) </a:t>
            </a:r>
            <a:r>
              <a:rPr lang="en-US" altLang="zh-TW" sz="1400" b="1" dirty="0">
                <a:highlight>
                  <a:srgbClr val="FFFFFF"/>
                </a:highlight>
              </a:rPr>
              <a:t>Monte Carlo  of SPX500 average stock price</a:t>
            </a:r>
          </a:p>
        </p:txBody>
      </p:sp>
    </p:spTree>
    <p:extLst>
      <p:ext uri="{BB962C8B-B14F-4D97-AF65-F5344CB8AC3E}">
        <p14:creationId xmlns:p14="http://schemas.microsoft.com/office/powerpoint/2010/main" val="33421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a:latin typeface="+mn-lt"/>
                <a:cs typeface="Times New Roman" panose="02020603050405020304" pitchFamily="18" charset="0"/>
              </a:rPr>
              <a:t>Conclusion</a:t>
            </a:r>
            <a:endParaRPr lang="zh-TW" altLang="en-US" b="1" dirty="0">
              <a:latin typeface="+mn-lt"/>
              <a:cs typeface="Times New Roman" panose="02020603050405020304" pitchFamily="18" charset="0"/>
            </a:endParaRPr>
          </a:p>
        </p:txBody>
      </p:sp>
      <p:sp>
        <p:nvSpPr>
          <p:cNvPr id="3" name="內容版面配置區 2"/>
          <p:cNvSpPr>
            <a:spLocks noGrp="1"/>
          </p:cNvSpPr>
          <p:nvPr>
            <p:ph idx="1"/>
          </p:nvPr>
        </p:nvSpPr>
        <p:spPr/>
        <p:txBody>
          <a:bodyPr>
            <a:normAutofit/>
          </a:bodyPr>
          <a:lstStyle/>
          <a:p>
            <a:pPr marL="457200" indent="-457200">
              <a:buAutoNum type="arabicPeriod"/>
            </a:pPr>
            <a:r>
              <a:rPr lang="en-US" altLang="zh-TW" sz="2400" b="1" dirty="0">
                <a:cs typeface="Times New Roman" panose="02020603050405020304" pitchFamily="18" charset="0"/>
              </a:rPr>
              <a:t>Although the simulation algorithms are different, they share a similar simulation result! </a:t>
            </a:r>
          </a:p>
          <a:p>
            <a:pPr marL="457200" indent="-457200">
              <a:buAutoNum type="arabicPeriod"/>
            </a:pPr>
            <a:endParaRPr lang="en-US" altLang="zh-TW" sz="2400" b="1" dirty="0">
              <a:solidFill>
                <a:srgbClr val="FF0000"/>
              </a:solidFill>
              <a:cs typeface="Times New Roman" panose="02020603050405020304" pitchFamily="18" charset="0"/>
            </a:endParaRPr>
          </a:p>
          <a:p>
            <a:pPr marL="457200" indent="-457200">
              <a:buAutoNum type="arabicPeriod"/>
            </a:pPr>
            <a:r>
              <a:rPr lang="en-US" altLang="zh-TW" sz="2400" b="1" dirty="0">
                <a:solidFill>
                  <a:srgbClr val="FF0000"/>
                </a:solidFill>
                <a:cs typeface="Times New Roman" panose="02020603050405020304" pitchFamily="18" charset="0"/>
              </a:rPr>
              <a:t>After 5 years, the stock price of S&amp;P500 is expected to be 7000</a:t>
            </a: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06148-D922-45D1-AB22-49FCCC32EA9B}"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5" name="文字方塊 4"/>
          <p:cNvSpPr txBox="1"/>
          <p:nvPr/>
        </p:nvSpPr>
        <p:spPr>
          <a:xfrm>
            <a:off x="11708091" y="6492753"/>
            <a:ext cx="418704" cy="369332"/>
          </a:xfrm>
          <a:prstGeom prst="rect">
            <a:avLst/>
          </a:prstGeom>
          <a:noFill/>
        </p:spPr>
        <p:txBody>
          <a:bodyPr wrap="none" rtlCol="0">
            <a:spAutoFit/>
          </a:bodyPr>
          <a:lstStyle/>
          <a:p>
            <a:r>
              <a:rPr lang="en-US" altLang="zh-TW" dirty="0"/>
              <a:t>18</a:t>
            </a:r>
            <a:endParaRPr lang="zh-TW" altLang="en-US" dirty="0"/>
          </a:p>
        </p:txBody>
      </p:sp>
    </p:spTree>
    <p:extLst>
      <p:ext uri="{BB962C8B-B14F-4D97-AF65-F5344CB8AC3E}">
        <p14:creationId xmlns:p14="http://schemas.microsoft.com/office/powerpoint/2010/main" val="2609856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a:latin typeface="+mn-lt"/>
                <a:cs typeface="Times New Roman" panose="02020603050405020304" pitchFamily="18" charset="0"/>
              </a:rPr>
              <a:t>Challenges</a:t>
            </a:r>
            <a:br>
              <a:rPr lang="en-US" altLang="zh-TW" b="1" dirty="0">
                <a:latin typeface="+mn-lt"/>
                <a:cs typeface="Times New Roman" panose="02020603050405020304" pitchFamily="18" charset="0"/>
              </a:rPr>
            </a:br>
            <a:endParaRPr lang="zh-TW" altLang="en-US" b="1" dirty="0">
              <a:latin typeface="+mn-lt"/>
              <a:cs typeface="Times New Roman" panose="02020603050405020304" pitchFamily="18" charset="0"/>
            </a:endParaRPr>
          </a:p>
        </p:txBody>
      </p:sp>
      <p:sp>
        <p:nvSpPr>
          <p:cNvPr id="3" name="內容版面配置區 2"/>
          <p:cNvSpPr>
            <a:spLocks noGrp="1"/>
          </p:cNvSpPr>
          <p:nvPr>
            <p:ph idx="1"/>
          </p:nvPr>
        </p:nvSpPr>
        <p:spPr>
          <a:xfrm>
            <a:off x="776087" y="1027908"/>
            <a:ext cx="11639719" cy="4351338"/>
          </a:xfrm>
        </p:spPr>
        <p:txBody>
          <a:bodyPr>
            <a:normAutofit/>
          </a:bodyPr>
          <a:lstStyle/>
          <a:p>
            <a:pPr marL="457200" indent="-457200">
              <a:lnSpc>
                <a:spcPct val="150000"/>
              </a:lnSpc>
              <a:buFont typeface="+mj-lt"/>
              <a:buAutoNum type="arabicPeriod"/>
            </a:pPr>
            <a:r>
              <a:rPr lang="en-US" altLang="zh-TW" sz="2400" dirty="0">
                <a:cs typeface="Times New Roman" panose="02020603050405020304" pitchFamily="18" charset="0"/>
              </a:rPr>
              <a:t>The distribution be assumed normal</a:t>
            </a:r>
          </a:p>
          <a:p>
            <a:pPr marL="457200" indent="-457200">
              <a:lnSpc>
                <a:spcPct val="150000"/>
              </a:lnSpc>
              <a:buFont typeface="+mj-lt"/>
              <a:buAutoNum type="arabicPeriod"/>
            </a:pPr>
            <a:r>
              <a:rPr lang="en-US" altLang="zh-TW" sz="2400" dirty="0">
                <a:cs typeface="Times New Roman" panose="02020603050405020304" pitchFamily="18" charset="0"/>
              </a:rPr>
              <a:t>Unpredictable sudden international situation</a:t>
            </a:r>
          </a:p>
          <a:p>
            <a:pPr marL="0" indent="0">
              <a:lnSpc>
                <a:spcPct val="150000"/>
              </a:lnSpc>
              <a:buNone/>
            </a:pPr>
            <a:endParaRPr lang="en-US" altLang="zh-TW" sz="2400" dirty="0">
              <a:cs typeface="Times New Roman" panose="02020603050405020304" pitchFamily="18" charset="0"/>
            </a:endParaRPr>
          </a:p>
          <a:p>
            <a:pPr marL="0" indent="0">
              <a:lnSpc>
                <a:spcPct val="150000"/>
              </a:lnSpc>
              <a:buNone/>
            </a:pPr>
            <a:r>
              <a:rPr lang="en-US" altLang="zh-TW" sz="2400" dirty="0">
                <a:cs typeface="Times New Roman" panose="02020603050405020304" pitchFamily="18" charset="0"/>
              </a:rPr>
              <a:t> </a:t>
            </a:r>
            <a:endParaRPr lang="zh-TW" altLang="en-US" sz="2400" dirty="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06148-D922-45D1-AB22-49FCCC32EA9B}"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pic>
        <p:nvPicPr>
          <p:cNvPr id="6" name="圖片 5"/>
          <p:cNvPicPr>
            <a:picLocks noChangeAspect="1"/>
          </p:cNvPicPr>
          <p:nvPr/>
        </p:nvPicPr>
        <p:blipFill>
          <a:blip r:embed="rId3"/>
          <a:stretch>
            <a:fillRect/>
          </a:stretch>
        </p:blipFill>
        <p:spPr>
          <a:xfrm>
            <a:off x="6882971" y="3246396"/>
            <a:ext cx="4137852" cy="2689604"/>
          </a:xfrm>
          <a:prstGeom prst="rect">
            <a:avLst/>
          </a:prstGeom>
        </p:spPr>
      </p:pic>
      <p:pic>
        <p:nvPicPr>
          <p:cNvPr id="5" name="圖片 4"/>
          <p:cNvPicPr>
            <a:picLocks noChangeAspect="1"/>
          </p:cNvPicPr>
          <p:nvPr/>
        </p:nvPicPr>
        <p:blipFill>
          <a:blip r:embed="rId4"/>
          <a:stretch>
            <a:fillRect/>
          </a:stretch>
        </p:blipFill>
        <p:spPr>
          <a:xfrm>
            <a:off x="1314482" y="3246396"/>
            <a:ext cx="4781518" cy="2689604"/>
          </a:xfrm>
          <a:prstGeom prst="rect">
            <a:avLst/>
          </a:prstGeom>
        </p:spPr>
      </p:pic>
      <p:sp>
        <p:nvSpPr>
          <p:cNvPr id="7" name="文字方塊 6"/>
          <p:cNvSpPr txBox="1"/>
          <p:nvPr/>
        </p:nvSpPr>
        <p:spPr>
          <a:xfrm>
            <a:off x="11708091" y="6492753"/>
            <a:ext cx="418704" cy="369332"/>
          </a:xfrm>
          <a:prstGeom prst="rect">
            <a:avLst/>
          </a:prstGeom>
          <a:noFill/>
        </p:spPr>
        <p:txBody>
          <a:bodyPr wrap="none" rtlCol="0">
            <a:spAutoFit/>
          </a:bodyPr>
          <a:lstStyle/>
          <a:p>
            <a:r>
              <a:rPr lang="en-US" altLang="zh-TW" dirty="0"/>
              <a:t>19</a:t>
            </a:r>
            <a:endParaRPr lang="zh-TW" altLang="en-US" dirty="0"/>
          </a:p>
        </p:txBody>
      </p:sp>
    </p:spTree>
    <p:extLst>
      <p:ext uri="{BB962C8B-B14F-4D97-AF65-F5344CB8AC3E}">
        <p14:creationId xmlns:p14="http://schemas.microsoft.com/office/powerpoint/2010/main" val="208200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792476" y="1086992"/>
            <a:ext cx="2719767" cy="923330"/>
          </a:xfrm>
          <a:prstGeom prst="rect">
            <a:avLst/>
          </a:prstGeom>
          <a:noFill/>
        </p:spPr>
        <p:txBody>
          <a:bodyPr wrap="square" rtlCol="0" anchor="ctr">
            <a:spAutoFit/>
          </a:bodyPr>
          <a:lstStyle/>
          <a:p>
            <a:r>
              <a:rPr lang="en-US" altLang="ko-KR" sz="5400" dirty="0">
                <a:solidFill>
                  <a:schemeClr val="bg1"/>
                </a:solidFill>
                <a:cs typeface="Arial" pitchFamily="34" charset="0"/>
              </a:rPr>
              <a:t>Outline</a:t>
            </a:r>
            <a:endParaRPr lang="ko-KR" altLang="en-US" sz="5400" dirty="0">
              <a:solidFill>
                <a:schemeClr val="bg1"/>
              </a:solidFill>
              <a:cs typeface="Arial" pitchFamily="34" charset="0"/>
            </a:endParaRPr>
          </a:p>
        </p:txBody>
      </p:sp>
      <p:grpSp>
        <p:nvGrpSpPr>
          <p:cNvPr id="23" name="Group 22">
            <a:extLst>
              <a:ext uri="{FF2B5EF4-FFF2-40B4-BE49-F238E27FC236}">
                <a16:creationId xmlns:a16="http://schemas.microsoft.com/office/drawing/2014/main" id="{7CA548C9-F6E3-4838-9E7D-CDA0595A299E}"/>
              </a:ext>
            </a:extLst>
          </p:cNvPr>
          <p:cNvGrpSpPr/>
          <p:nvPr/>
        </p:nvGrpSpPr>
        <p:grpSpPr>
          <a:xfrm>
            <a:off x="333378" y="4193899"/>
            <a:ext cx="3641831" cy="2392582"/>
            <a:chOff x="3105732" y="945479"/>
            <a:chExt cx="7257757" cy="4768147"/>
          </a:xfrm>
        </p:grpSpPr>
        <p:sp>
          <p:nvSpPr>
            <p:cNvPr id="24" name="Oval 23">
              <a:extLst>
                <a:ext uri="{FF2B5EF4-FFF2-40B4-BE49-F238E27FC236}">
                  <a16:creationId xmlns:a16="http://schemas.microsoft.com/office/drawing/2014/main" id="{9DDF9848-228F-41FF-9F79-47D6128800B0}"/>
                </a:ext>
              </a:extLst>
            </p:cNvPr>
            <p:cNvSpPr/>
            <p:nvPr/>
          </p:nvSpPr>
          <p:spPr>
            <a:xfrm>
              <a:off x="8911710" y="2318515"/>
              <a:ext cx="211382" cy="21138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6" name="Oval 25">
              <a:extLst>
                <a:ext uri="{FF2B5EF4-FFF2-40B4-BE49-F238E27FC236}">
                  <a16:creationId xmlns:a16="http://schemas.microsoft.com/office/drawing/2014/main" id="{2273A16F-06D0-4423-A0D5-80C5AC51D5CE}"/>
                </a:ext>
              </a:extLst>
            </p:cNvPr>
            <p:cNvSpPr/>
            <p:nvPr/>
          </p:nvSpPr>
          <p:spPr>
            <a:xfrm>
              <a:off x="5227330" y="2957051"/>
              <a:ext cx="211382" cy="21138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Oval 26">
              <a:extLst>
                <a:ext uri="{FF2B5EF4-FFF2-40B4-BE49-F238E27FC236}">
                  <a16:creationId xmlns:a16="http://schemas.microsoft.com/office/drawing/2014/main" id="{B4344EF1-A7EF-42F9-8982-5714EAC2FEAF}"/>
                </a:ext>
              </a:extLst>
            </p:cNvPr>
            <p:cNvSpPr/>
            <p:nvPr/>
          </p:nvSpPr>
          <p:spPr>
            <a:xfrm>
              <a:off x="7701885" y="2178338"/>
              <a:ext cx="211382" cy="21138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8" name="Oval 27">
              <a:extLst>
                <a:ext uri="{FF2B5EF4-FFF2-40B4-BE49-F238E27FC236}">
                  <a16:creationId xmlns:a16="http://schemas.microsoft.com/office/drawing/2014/main" id="{87CA1790-0130-4094-97E9-93F132F8B7DA}"/>
                </a:ext>
              </a:extLst>
            </p:cNvPr>
            <p:cNvSpPr/>
            <p:nvPr/>
          </p:nvSpPr>
          <p:spPr>
            <a:xfrm>
              <a:off x="4296249" y="4809400"/>
              <a:ext cx="211382" cy="21138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9" name="Oval 28">
              <a:extLst>
                <a:ext uri="{FF2B5EF4-FFF2-40B4-BE49-F238E27FC236}">
                  <a16:creationId xmlns:a16="http://schemas.microsoft.com/office/drawing/2014/main" id="{317B5500-68B7-45A2-89EF-C22AEF28B956}"/>
                </a:ext>
              </a:extLst>
            </p:cNvPr>
            <p:cNvSpPr/>
            <p:nvPr/>
          </p:nvSpPr>
          <p:spPr>
            <a:xfrm>
              <a:off x="7016376" y="3513792"/>
              <a:ext cx="211382" cy="21138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2" name="Straight Connector 31">
              <a:extLst>
                <a:ext uri="{FF2B5EF4-FFF2-40B4-BE49-F238E27FC236}">
                  <a16:creationId xmlns:a16="http://schemas.microsoft.com/office/drawing/2014/main" id="{E5AA0276-6767-43E1-B015-56B172F33351}"/>
                </a:ext>
              </a:extLst>
            </p:cNvPr>
            <p:cNvCxnSpPr>
              <a:cxnSpLocks/>
              <a:stCxn id="26" idx="3"/>
              <a:endCxn id="28" idx="7"/>
            </p:cNvCxnSpPr>
            <p:nvPr/>
          </p:nvCxnSpPr>
          <p:spPr>
            <a:xfrm flipH="1">
              <a:off x="4476675" y="3137477"/>
              <a:ext cx="781611" cy="1702879"/>
            </a:xfrm>
            <a:prstGeom prst="line">
              <a:avLst/>
            </a:prstGeom>
            <a:noFill/>
            <a:ln w="38100">
              <a:solidFill>
                <a:schemeClr val="accent4"/>
              </a:solidFill>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33" name="Straight Connector 32">
              <a:extLst>
                <a:ext uri="{FF2B5EF4-FFF2-40B4-BE49-F238E27FC236}">
                  <a16:creationId xmlns:a16="http://schemas.microsoft.com/office/drawing/2014/main" id="{B3726C24-5FF4-4D51-A57B-EC8E6D64BD2C}"/>
                </a:ext>
              </a:extLst>
            </p:cNvPr>
            <p:cNvCxnSpPr>
              <a:cxnSpLocks/>
              <a:stCxn id="29" idx="2"/>
              <a:endCxn id="26" idx="6"/>
            </p:cNvCxnSpPr>
            <p:nvPr/>
          </p:nvCxnSpPr>
          <p:spPr>
            <a:xfrm flipH="1" flipV="1">
              <a:off x="5438712" y="3062742"/>
              <a:ext cx="1577664" cy="556741"/>
            </a:xfrm>
            <a:prstGeom prst="line">
              <a:avLst/>
            </a:prstGeom>
            <a:noFill/>
            <a:ln w="38100">
              <a:solidFill>
                <a:schemeClr val="accent4"/>
              </a:solidFill>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a:extLst>
                <a:ext uri="{FF2B5EF4-FFF2-40B4-BE49-F238E27FC236}">
                  <a16:creationId xmlns:a16="http://schemas.microsoft.com/office/drawing/2014/main" id="{1EB29A2C-0C7C-4422-93E8-893551C1ECCB}"/>
                </a:ext>
              </a:extLst>
            </p:cNvPr>
            <p:cNvCxnSpPr>
              <a:cxnSpLocks/>
              <a:stCxn id="27" idx="3"/>
              <a:endCxn id="29" idx="7"/>
            </p:cNvCxnSpPr>
            <p:nvPr/>
          </p:nvCxnSpPr>
          <p:spPr>
            <a:xfrm flipH="1">
              <a:off x="7196802" y="2358764"/>
              <a:ext cx="536039" cy="1185984"/>
            </a:xfrm>
            <a:prstGeom prst="line">
              <a:avLst/>
            </a:prstGeom>
            <a:noFill/>
            <a:ln w="38100">
              <a:solidFill>
                <a:schemeClr val="accent4"/>
              </a:solidFill>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a:extLst>
                <a:ext uri="{FF2B5EF4-FFF2-40B4-BE49-F238E27FC236}">
                  <a16:creationId xmlns:a16="http://schemas.microsoft.com/office/drawing/2014/main" id="{9FA54342-56E6-40E7-82FB-E939A29ACCCA}"/>
                </a:ext>
              </a:extLst>
            </p:cNvPr>
            <p:cNvCxnSpPr>
              <a:cxnSpLocks/>
              <a:stCxn id="27" idx="6"/>
              <a:endCxn id="24" idx="2"/>
            </p:cNvCxnSpPr>
            <p:nvPr/>
          </p:nvCxnSpPr>
          <p:spPr>
            <a:xfrm>
              <a:off x="7913267" y="2284029"/>
              <a:ext cx="998443" cy="140177"/>
            </a:xfrm>
            <a:prstGeom prst="line">
              <a:avLst/>
            </a:prstGeom>
            <a:noFill/>
            <a:ln w="38100">
              <a:solidFill>
                <a:schemeClr val="accent4"/>
              </a:solidFill>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a:extLst>
                <a:ext uri="{FF2B5EF4-FFF2-40B4-BE49-F238E27FC236}">
                  <a16:creationId xmlns:a16="http://schemas.microsoft.com/office/drawing/2014/main" id="{6D00B182-3EA7-4B94-A716-D7A57A2141FD}"/>
                </a:ext>
              </a:extLst>
            </p:cNvPr>
            <p:cNvCxnSpPr>
              <a:cxnSpLocks/>
              <a:stCxn id="24" idx="7"/>
            </p:cNvCxnSpPr>
            <p:nvPr/>
          </p:nvCxnSpPr>
          <p:spPr>
            <a:xfrm flipV="1">
              <a:off x="9092135" y="945479"/>
              <a:ext cx="1271354" cy="1403991"/>
            </a:xfrm>
            <a:prstGeom prst="line">
              <a:avLst/>
            </a:prstGeom>
            <a:noFill/>
            <a:ln w="38100">
              <a:solidFill>
                <a:schemeClr val="accent4"/>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56">
              <a:extLst>
                <a:ext uri="{FF2B5EF4-FFF2-40B4-BE49-F238E27FC236}">
                  <a16:creationId xmlns:a16="http://schemas.microsoft.com/office/drawing/2014/main" id="{3A4E555F-E4F3-4FFA-9191-26E2655A8335}"/>
                </a:ext>
              </a:extLst>
            </p:cNvPr>
            <p:cNvCxnSpPr>
              <a:cxnSpLocks/>
              <a:stCxn id="28" idx="3"/>
            </p:cNvCxnSpPr>
            <p:nvPr/>
          </p:nvCxnSpPr>
          <p:spPr>
            <a:xfrm flipH="1">
              <a:off x="3105732" y="4989825"/>
              <a:ext cx="1221472" cy="723801"/>
            </a:xfrm>
            <a:prstGeom prst="line">
              <a:avLst/>
            </a:prstGeom>
            <a:noFill/>
            <a:ln w="38100">
              <a:solidFill>
                <a:schemeClr val="accent4"/>
              </a:solidFill>
              <a:tailEnd type="none" w="lg" len="lg"/>
            </a:ln>
          </p:spPr>
          <p:style>
            <a:lnRef idx="2">
              <a:schemeClr val="accent1">
                <a:shade val="50000"/>
              </a:schemeClr>
            </a:lnRef>
            <a:fillRef idx="1">
              <a:schemeClr val="accent1"/>
            </a:fillRef>
            <a:effectRef idx="0">
              <a:schemeClr val="accent1"/>
            </a:effectRef>
            <a:fontRef idx="minor">
              <a:schemeClr val="lt1"/>
            </a:fontRef>
          </p:style>
        </p:cxnSp>
      </p:grpSp>
      <p:grpSp>
        <p:nvGrpSpPr>
          <p:cNvPr id="37" name="Group 36">
            <a:extLst>
              <a:ext uri="{FF2B5EF4-FFF2-40B4-BE49-F238E27FC236}">
                <a16:creationId xmlns:a16="http://schemas.microsoft.com/office/drawing/2014/main" id="{3AD26DFF-C5AD-4DD5-867A-9CA5F0F67614}"/>
              </a:ext>
            </a:extLst>
          </p:cNvPr>
          <p:cNvGrpSpPr/>
          <p:nvPr/>
        </p:nvGrpSpPr>
        <p:grpSpPr>
          <a:xfrm>
            <a:off x="333375" y="4422896"/>
            <a:ext cx="3641834" cy="1722806"/>
            <a:chOff x="2769103" y="2028607"/>
            <a:chExt cx="7324350" cy="3464857"/>
          </a:xfrm>
          <a:scene3d>
            <a:camera prst="isometricOffAxis1Right">
              <a:rot lat="1080000" lon="19200000" rev="0"/>
            </a:camera>
            <a:lightRig rig="threePt" dir="t"/>
          </a:scene3d>
        </p:grpSpPr>
        <p:sp>
          <p:nvSpPr>
            <p:cNvPr id="38" name="Rectangle 37">
              <a:extLst>
                <a:ext uri="{FF2B5EF4-FFF2-40B4-BE49-F238E27FC236}">
                  <a16:creationId xmlns:a16="http://schemas.microsoft.com/office/drawing/2014/main" id="{900B396B-9CC2-4903-9DE0-B1ABEC63E879}"/>
                </a:ext>
              </a:extLst>
            </p:cNvPr>
            <p:cNvSpPr/>
            <p:nvPr/>
          </p:nvSpPr>
          <p:spPr>
            <a:xfrm>
              <a:off x="4545875" y="2210906"/>
              <a:ext cx="687977" cy="687977"/>
            </a:xfrm>
            <a:prstGeom prst="rect">
              <a:avLst/>
            </a:prstGeom>
            <a:solidFill>
              <a:schemeClr val="bg1"/>
            </a:solidFill>
            <a:ln>
              <a:noFill/>
            </a:ln>
            <a:sp3d extrusionH="215900" prstMaterial="matte">
              <a:bevelT w="50800"/>
              <a:bevelB w="508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85000"/>
                      <a:lumOff val="15000"/>
                    </a:schemeClr>
                  </a:solidFill>
                  <a:latin typeface="Bell MT" panose="02020503060305020303" pitchFamily="18" charset="0"/>
                </a:rPr>
                <a:t>P</a:t>
              </a:r>
            </a:p>
          </p:txBody>
        </p:sp>
        <p:sp>
          <p:nvSpPr>
            <p:cNvPr id="39" name="Rectangle 38">
              <a:extLst>
                <a:ext uri="{FF2B5EF4-FFF2-40B4-BE49-F238E27FC236}">
                  <a16:creationId xmlns:a16="http://schemas.microsoft.com/office/drawing/2014/main" id="{FD200DF8-E676-4A7B-B677-4B4556925026}"/>
                </a:ext>
              </a:extLst>
            </p:cNvPr>
            <p:cNvSpPr/>
            <p:nvPr/>
          </p:nvSpPr>
          <p:spPr>
            <a:xfrm>
              <a:off x="5316583" y="2210906"/>
              <a:ext cx="687977" cy="687977"/>
            </a:xfrm>
            <a:prstGeom prst="rect">
              <a:avLst/>
            </a:prstGeom>
            <a:solidFill>
              <a:schemeClr val="accent1"/>
            </a:solidFill>
            <a:ln>
              <a:noFill/>
            </a:ln>
            <a:sp3d extrusionH="215900" prstMaterial="matte">
              <a:bevelT w="50800"/>
              <a:bevelB w="508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Bell MT" panose="02020503060305020303" pitchFamily="18" charset="0"/>
                </a:rPr>
                <a:t>R</a:t>
              </a:r>
            </a:p>
          </p:txBody>
        </p:sp>
        <p:sp>
          <p:nvSpPr>
            <p:cNvPr id="40" name="Rectangle 39">
              <a:extLst>
                <a:ext uri="{FF2B5EF4-FFF2-40B4-BE49-F238E27FC236}">
                  <a16:creationId xmlns:a16="http://schemas.microsoft.com/office/drawing/2014/main" id="{F5A399AF-AB14-41F5-8DDB-CC383BCC57AF}"/>
                </a:ext>
              </a:extLst>
            </p:cNvPr>
            <p:cNvSpPr/>
            <p:nvPr/>
          </p:nvSpPr>
          <p:spPr>
            <a:xfrm>
              <a:off x="6087291" y="2210906"/>
              <a:ext cx="687977" cy="687977"/>
            </a:xfrm>
            <a:prstGeom prst="rect">
              <a:avLst/>
            </a:prstGeom>
            <a:solidFill>
              <a:schemeClr val="bg1"/>
            </a:solidFill>
            <a:ln>
              <a:noFill/>
            </a:ln>
            <a:sp3d extrusionH="215900" prstMaterial="matte">
              <a:bevelT w="50800"/>
              <a:bevelB w="508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85000"/>
                      <a:lumOff val="15000"/>
                    </a:schemeClr>
                  </a:solidFill>
                  <a:latin typeface="Bell MT" panose="02020503060305020303" pitchFamily="18" charset="0"/>
                </a:rPr>
                <a:t>O</a:t>
              </a:r>
            </a:p>
          </p:txBody>
        </p:sp>
        <p:sp>
          <p:nvSpPr>
            <p:cNvPr id="41" name="Rectangle 40">
              <a:extLst>
                <a:ext uri="{FF2B5EF4-FFF2-40B4-BE49-F238E27FC236}">
                  <a16:creationId xmlns:a16="http://schemas.microsoft.com/office/drawing/2014/main" id="{F2B18236-7468-45B5-8868-86B0EE4075F7}"/>
                </a:ext>
              </a:extLst>
            </p:cNvPr>
            <p:cNvSpPr/>
            <p:nvPr/>
          </p:nvSpPr>
          <p:spPr>
            <a:xfrm>
              <a:off x="6857999" y="2210906"/>
              <a:ext cx="687977" cy="687977"/>
            </a:xfrm>
            <a:prstGeom prst="rect">
              <a:avLst/>
            </a:prstGeom>
            <a:solidFill>
              <a:schemeClr val="bg1"/>
            </a:solidFill>
            <a:ln>
              <a:noFill/>
            </a:ln>
            <a:sp3d extrusionH="215900" prstMaterial="matte">
              <a:bevelT w="50800"/>
              <a:bevelB w="508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85000"/>
                      <a:lumOff val="15000"/>
                    </a:schemeClr>
                  </a:solidFill>
                  <a:latin typeface="Bell MT" panose="02020503060305020303" pitchFamily="18" charset="0"/>
                </a:rPr>
                <a:t>F</a:t>
              </a:r>
            </a:p>
          </p:txBody>
        </p:sp>
        <p:sp>
          <p:nvSpPr>
            <p:cNvPr id="42" name="Rectangle 41">
              <a:extLst>
                <a:ext uri="{FF2B5EF4-FFF2-40B4-BE49-F238E27FC236}">
                  <a16:creationId xmlns:a16="http://schemas.microsoft.com/office/drawing/2014/main" id="{DBB51B94-4BBA-483C-9AB6-FC0A7EC60E41}"/>
                </a:ext>
              </a:extLst>
            </p:cNvPr>
            <p:cNvSpPr/>
            <p:nvPr/>
          </p:nvSpPr>
          <p:spPr>
            <a:xfrm>
              <a:off x="7628707" y="2210906"/>
              <a:ext cx="687977" cy="687977"/>
            </a:xfrm>
            <a:prstGeom prst="rect">
              <a:avLst/>
            </a:prstGeom>
            <a:solidFill>
              <a:schemeClr val="bg1"/>
            </a:solidFill>
            <a:ln>
              <a:noFill/>
            </a:ln>
            <a:sp3d extrusionH="215900" prstMaterial="matte">
              <a:bevelT w="50800"/>
              <a:bevelB w="508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85000"/>
                      <a:lumOff val="15000"/>
                    </a:schemeClr>
                  </a:solidFill>
                  <a:latin typeface="Bell MT" panose="02020503060305020303" pitchFamily="18" charset="0"/>
                </a:rPr>
                <a:t>I</a:t>
              </a:r>
            </a:p>
          </p:txBody>
        </p:sp>
        <p:sp>
          <p:nvSpPr>
            <p:cNvPr id="43" name="Rectangle 42">
              <a:extLst>
                <a:ext uri="{FF2B5EF4-FFF2-40B4-BE49-F238E27FC236}">
                  <a16:creationId xmlns:a16="http://schemas.microsoft.com/office/drawing/2014/main" id="{C48B402B-71C8-4C2D-94EB-2D4E4B248E72}"/>
                </a:ext>
              </a:extLst>
            </p:cNvPr>
            <p:cNvSpPr/>
            <p:nvPr/>
          </p:nvSpPr>
          <p:spPr>
            <a:xfrm>
              <a:off x="8399415" y="2210906"/>
              <a:ext cx="687977" cy="687977"/>
            </a:xfrm>
            <a:prstGeom prst="rect">
              <a:avLst/>
            </a:prstGeom>
            <a:solidFill>
              <a:schemeClr val="bg1"/>
            </a:solidFill>
            <a:ln>
              <a:noFill/>
            </a:ln>
            <a:sp3d extrusionH="215900" prstMaterial="matte">
              <a:bevelT w="50800"/>
              <a:bevelB w="508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85000"/>
                      <a:lumOff val="15000"/>
                    </a:schemeClr>
                  </a:solidFill>
                  <a:latin typeface="Bell MT" panose="02020503060305020303" pitchFamily="18" charset="0"/>
                </a:rPr>
                <a:t>T</a:t>
              </a:r>
            </a:p>
          </p:txBody>
        </p:sp>
        <p:sp>
          <p:nvSpPr>
            <p:cNvPr id="44" name="Rectangle 43">
              <a:extLst>
                <a:ext uri="{FF2B5EF4-FFF2-40B4-BE49-F238E27FC236}">
                  <a16:creationId xmlns:a16="http://schemas.microsoft.com/office/drawing/2014/main" id="{47EF1E64-52D4-411F-A0DF-29F60A55DB58}"/>
                </a:ext>
              </a:extLst>
            </p:cNvPr>
            <p:cNvSpPr/>
            <p:nvPr/>
          </p:nvSpPr>
          <p:spPr>
            <a:xfrm>
              <a:off x="5316583" y="3085011"/>
              <a:ext cx="687977" cy="687977"/>
            </a:xfrm>
            <a:prstGeom prst="rect">
              <a:avLst/>
            </a:prstGeom>
            <a:solidFill>
              <a:schemeClr val="accent1"/>
            </a:solidFill>
            <a:ln>
              <a:noFill/>
            </a:ln>
            <a:sp3d extrusionH="215900" prstMaterial="matte">
              <a:bevelT w="50800"/>
              <a:bevelB w="508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Bell MT" panose="02020503060305020303" pitchFamily="18" charset="0"/>
                </a:rPr>
                <a:t>I</a:t>
              </a:r>
            </a:p>
          </p:txBody>
        </p:sp>
        <p:sp>
          <p:nvSpPr>
            <p:cNvPr id="45" name="Rectangle 44">
              <a:extLst>
                <a:ext uri="{FF2B5EF4-FFF2-40B4-BE49-F238E27FC236}">
                  <a16:creationId xmlns:a16="http://schemas.microsoft.com/office/drawing/2014/main" id="{A6AFC226-2323-4CBB-B3DE-E05765F71FE7}"/>
                </a:ext>
              </a:extLst>
            </p:cNvPr>
            <p:cNvSpPr/>
            <p:nvPr/>
          </p:nvSpPr>
          <p:spPr>
            <a:xfrm>
              <a:off x="5316583" y="3945249"/>
              <a:ext cx="687977" cy="687977"/>
            </a:xfrm>
            <a:prstGeom prst="rect">
              <a:avLst/>
            </a:prstGeom>
            <a:solidFill>
              <a:schemeClr val="accent1"/>
            </a:solidFill>
            <a:ln>
              <a:noFill/>
            </a:ln>
            <a:sp3d extrusionH="215900" prstMaterial="matte">
              <a:bevelT w="50800"/>
              <a:bevelB w="508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Bell MT" panose="02020503060305020303" pitchFamily="18" charset="0"/>
                </a:rPr>
                <a:t>S</a:t>
              </a:r>
            </a:p>
          </p:txBody>
        </p:sp>
        <p:sp>
          <p:nvSpPr>
            <p:cNvPr id="46" name="Rectangle 45">
              <a:extLst>
                <a:ext uri="{FF2B5EF4-FFF2-40B4-BE49-F238E27FC236}">
                  <a16:creationId xmlns:a16="http://schemas.microsoft.com/office/drawing/2014/main" id="{2D860DA7-B2A3-4D06-B50E-D3AEC9F4148F}"/>
                </a:ext>
              </a:extLst>
            </p:cNvPr>
            <p:cNvSpPr/>
            <p:nvPr/>
          </p:nvSpPr>
          <p:spPr>
            <a:xfrm>
              <a:off x="5316583" y="4805487"/>
              <a:ext cx="687977" cy="687977"/>
            </a:xfrm>
            <a:prstGeom prst="rect">
              <a:avLst/>
            </a:prstGeom>
            <a:solidFill>
              <a:schemeClr val="accent1"/>
            </a:solidFill>
            <a:ln>
              <a:noFill/>
            </a:ln>
            <a:sp3d extrusionH="215900" prstMaterial="matte">
              <a:bevelT w="50800"/>
              <a:bevelB w="508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Bell MT" panose="02020503060305020303" pitchFamily="18" charset="0"/>
                </a:rPr>
                <a:t>K</a:t>
              </a:r>
            </a:p>
          </p:txBody>
        </p:sp>
        <p:sp>
          <p:nvSpPr>
            <p:cNvPr id="47" name="Rectangle 46">
              <a:extLst>
                <a:ext uri="{FF2B5EF4-FFF2-40B4-BE49-F238E27FC236}">
                  <a16:creationId xmlns:a16="http://schemas.microsoft.com/office/drawing/2014/main" id="{515935FE-8FFD-4545-991A-78F865B5BB43}"/>
                </a:ext>
              </a:extLst>
            </p:cNvPr>
            <p:cNvSpPr/>
            <p:nvPr/>
          </p:nvSpPr>
          <p:spPr>
            <a:xfrm>
              <a:off x="4545874" y="3945249"/>
              <a:ext cx="687977" cy="687977"/>
            </a:xfrm>
            <a:prstGeom prst="rect">
              <a:avLst/>
            </a:prstGeom>
            <a:solidFill>
              <a:schemeClr val="bg1"/>
            </a:solidFill>
            <a:ln>
              <a:noFill/>
            </a:ln>
            <a:sp3d extrusionH="215900" prstMaterial="matte">
              <a:bevelT w="50800"/>
              <a:bevelB w="508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85000"/>
                      <a:lumOff val="15000"/>
                    </a:schemeClr>
                  </a:solidFill>
                  <a:latin typeface="Bell MT" panose="02020503060305020303" pitchFamily="18" charset="0"/>
                </a:rPr>
                <a:t>O</a:t>
              </a:r>
            </a:p>
          </p:txBody>
        </p:sp>
        <p:sp>
          <p:nvSpPr>
            <p:cNvPr id="48" name="Rectangle 47">
              <a:extLst>
                <a:ext uri="{FF2B5EF4-FFF2-40B4-BE49-F238E27FC236}">
                  <a16:creationId xmlns:a16="http://schemas.microsoft.com/office/drawing/2014/main" id="{CDFE5169-73C3-4645-8C62-89BE8461F34A}"/>
                </a:ext>
              </a:extLst>
            </p:cNvPr>
            <p:cNvSpPr/>
            <p:nvPr/>
          </p:nvSpPr>
          <p:spPr>
            <a:xfrm>
              <a:off x="3775165" y="3945249"/>
              <a:ext cx="687977" cy="687977"/>
            </a:xfrm>
            <a:prstGeom prst="rect">
              <a:avLst/>
            </a:prstGeom>
            <a:solidFill>
              <a:schemeClr val="bg1"/>
            </a:solidFill>
            <a:ln>
              <a:noFill/>
            </a:ln>
            <a:sp3d extrusionH="215900" prstMaterial="matte">
              <a:bevelT w="50800"/>
              <a:bevelB w="508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85000"/>
                      <a:lumOff val="15000"/>
                    </a:schemeClr>
                  </a:solidFill>
                  <a:latin typeface="Bell MT" panose="02020503060305020303" pitchFamily="18" charset="0"/>
                </a:rPr>
                <a:t>L</a:t>
              </a:r>
            </a:p>
          </p:txBody>
        </p:sp>
        <p:sp>
          <p:nvSpPr>
            <p:cNvPr id="49" name="Rectangle 48">
              <a:extLst>
                <a:ext uri="{FF2B5EF4-FFF2-40B4-BE49-F238E27FC236}">
                  <a16:creationId xmlns:a16="http://schemas.microsoft.com/office/drawing/2014/main" id="{0B0FEB38-6EE5-48F0-9862-96521E98B706}"/>
                </a:ext>
              </a:extLst>
            </p:cNvPr>
            <p:cNvSpPr/>
            <p:nvPr/>
          </p:nvSpPr>
          <p:spPr>
            <a:xfrm>
              <a:off x="6096000" y="3942025"/>
              <a:ext cx="687977" cy="687977"/>
            </a:xfrm>
            <a:prstGeom prst="rect">
              <a:avLst/>
            </a:prstGeom>
            <a:solidFill>
              <a:schemeClr val="bg1"/>
            </a:solidFill>
            <a:ln>
              <a:noFill/>
            </a:ln>
            <a:sp3d extrusionH="215900" prstMaterial="matte">
              <a:bevelT w="50800"/>
              <a:bevelB w="508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85000"/>
                      <a:lumOff val="15000"/>
                    </a:schemeClr>
                  </a:solidFill>
                  <a:latin typeface="Bell MT" panose="02020503060305020303" pitchFamily="18" charset="0"/>
                </a:rPr>
                <a:t>S</a:t>
              </a:r>
            </a:p>
          </p:txBody>
        </p:sp>
        <p:sp>
          <p:nvSpPr>
            <p:cNvPr id="50" name="Isosceles Triangle 49">
              <a:extLst>
                <a:ext uri="{FF2B5EF4-FFF2-40B4-BE49-F238E27FC236}">
                  <a16:creationId xmlns:a16="http://schemas.microsoft.com/office/drawing/2014/main" id="{C9A3FAB1-27DA-474C-9AA4-E44BE5D98144}"/>
                </a:ext>
              </a:extLst>
            </p:cNvPr>
            <p:cNvSpPr/>
            <p:nvPr/>
          </p:nvSpPr>
          <p:spPr>
            <a:xfrm rot="5400000">
              <a:off x="9096256" y="2102474"/>
              <a:ext cx="1071063" cy="923330"/>
            </a:xfrm>
            <a:prstGeom prst="triangle">
              <a:avLst/>
            </a:prstGeom>
            <a:ln>
              <a:noFill/>
            </a:ln>
            <a:sp3d extrusionH="215900" prstMaterial="matte">
              <a:bevelT w="50800"/>
              <a:bevelB w="508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Bell MT" panose="02020503060305020303" pitchFamily="18" charset="0"/>
              </a:endParaRPr>
            </a:p>
          </p:txBody>
        </p:sp>
        <p:sp>
          <p:nvSpPr>
            <p:cNvPr id="51" name="Isosceles Triangle 50">
              <a:extLst>
                <a:ext uri="{FF2B5EF4-FFF2-40B4-BE49-F238E27FC236}">
                  <a16:creationId xmlns:a16="http://schemas.microsoft.com/office/drawing/2014/main" id="{CFCFF4D6-F2C6-43A4-94AE-C7B0C9671542}"/>
                </a:ext>
              </a:extLst>
            </p:cNvPr>
            <p:cNvSpPr/>
            <p:nvPr/>
          </p:nvSpPr>
          <p:spPr>
            <a:xfrm rot="16200000">
              <a:off x="2695236" y="3824347"/>
              <a:ext cx="1071063" cy="923330"/>
            </a:xfrm>
            <a:prstGeom prst="triangle">
              <a:avLst/>
            </a:prstGeom>
            <a:ln>
              <a:noFill/>
            </a:ln>
            <a:sp3d extrusionH="215900" prstMaterial="matte">
              <a:bevelT w="50800"/>
              <a:bevelB w="508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Bell MT" panose="02020503060305020303" pitchFamily="18" charset="0"/>
              </a:endParaRPr>
            </a:p>
          </p:txBody>
        </p:sp>
      </p:grpSp>
      <p:grpSp>
        <p:nvGrpSpPr>
          <p:cNvPr id="9" name="Group 8">
            <a:extLst>
              <a:ext uri="{FF2B5EF4-FFF2-40B4-BE49-F238E27FC236}">
                <a16:creationId xmlns:a16="http://schemas.microsoft.com/office/drawing/2014/main" id="{02DC1930-398C-4885-829A-175CECD5484A}"/>
              </a:ext>
            </a:extLst>
          </p:cNvPr>
          <p:cNvGrpSpPr/>
          <p:nvPr/>
        </p:nvGrpSpPr>
        <p:grpSpPr>
          <a:xfrm>
            <a:off x="4667365" y="866393"/>
            <a:ext cx="6906803" cy="5125213"/>
            <a:chOff x="4667365" y="866393"/>
            <a:chExt cx="6906803" cy="5125213"/>
          </a:xfrm>
        </p:grpSpPr>
        <p:grpSp>
          <p:nvGrpSpPr>
            <p:cNvPr id="7" name="Group 6">
              <a:extLst>
                <a:ext uri="{FF2B5EF4-FFF2-40B4-BE49-F238E27FC236}">
                  <a16:creationId xmlns:a16="http://schemas.microsoft.com/office/drawing/2014/main" id="{9B72B974-FC32-47F7-B178-0F86DB0ECB57}"/>
                </a:ext>
              </a:extLst>
            </p:cNvPr>
            <p:cNvGrpSpPr/>
            <p:nvPr/>
          </p:nvGrpSpPr>
          <p:grpSpPr>
            <a:xfrm>
              <a:off x="4667365" y="866393"/>
              <a:ext cx="6906803" cy="648000"/>
              <a:chOff x="4653765" y="819809"/>
              <a:chExt cx="6906803" cy="648000"/>
            </a:xfrm>
          </p:grpSpPr>
          <p:sp>
            <p:nvSpPr>
              <p:cNvPr id="55" name="Rectangle 54">
                <a:extLst>
                  <a:ext uri="{FF2B5EF4-FFF2-40B4-BE49-F238E27FC236}">
                    <a16:creationId xmlns:a16="http://schemas.microsoft.com/office/drawing/2014/main" id="{7F923AE2-1C55-411C-A850-B56ADD3C42D4}"/>
                  </a:ext>
                </a:extLst>
              </p:cNvPr>
              <p:cNvSpPr/>
              <p:nvPr/>
            </p:nvSpPr>
            <p:spPr>
              <a:xfrm>
                <a:off x="4653765" y="819809"/>
                <a:ext cx="6906803" cy="648000"/>
              </a:xfrm>
              <a:prstGeom prst="rect">
                <a:avLst/>
              </a:prstGeom>
              <a:solidFill>
                <a:schemeClr val="bg1"/>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Rectangle 55">
                <a:extLst>
                  <a:ext uri="{FF2B5EF4-FFF2-40B4-BE49-F238E27FC236}">
                    <a16:creationId xmlns:a16="http://schemas.microsoft.com/office/drawing/2014/main" id="{953C9A86-8955-4419-9199-35DC8E51B5B3}"/>
                  </a:ext>
                </a:extLst>
              </p:cNvPr>
              <p:cNvSpPr/>
              <p:nvPr/>
            </p:nvSpPr>
            <p:spPr>
              <a:xfrm>
                <a:off x="5453743" y="891809"/>
                <a:ext cx="5997113"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Rectangle 57">
                <a:extLst>
                  <a:ext uri="{FF2B5EF4-FFF2-40B4-BE49-F238E27FC236}">
                    <a16:creationId xmlns:a16="http://schemas.microsoft.com/office/drawing/2014/main" id="{0B8968BD-ECEE-4F55-948A-457EA92B52C8}"/>
                  </a:ext>
                </a:extLst>
              </p:cNvPr>
              <p:cNvSpPr/>
              <p:nvPr/>
            </p:nvSpPr>
            <p:spPr>
              <a:xfrm>
                <a:off x="4746105" y="891809"/>
                <a:ext cx="612000" cy="5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76CF4B7B-361B-4F09-9128-BB795FC9BB3F}"/>
                  </a:ext>
                </a:extLst>
              </p:cNvPr>
              <p:cNvSpPr txBox="1"/>
              <p:nvPr/>
            </p:nvSpPr>
            <p:spPr>
              <a:xfrm>
                <a:off x="4752824" y="912978"/>
                <a:ext cx="605282" cy="461665"/>
              </a:xfrm>
              <a:prstGeom prst="rect">
                <a:avLst/>
              </a:prstGeom>
              <a:solidFill>
                <a:schemeClr val="tx1">
                  <a:lumMod val="85000"/>
                  <a:lumOff val="15000"/>
                </a:schemeClr>
              </a:solidFill>
            </p:spPr>
            <p:txBody>
              <a:bodyPr wrap="square" rtlCol="0" anchor="ctr">
                <a:spAutoFit/>
              </a:bodyPr>
              <a:lstStyle/>
              <a:p>
                <a:pPr algn="ctr"/>
                <a:r>
                  <a:rPr lang="en-US" altLang="ko-KR" sz="2400" b="1" dirty="0">
                    <a:solidFill>
                      <a:schemeClr val="bg1"/>
                    </a:solidFill>
                    <a:latin typeface="Arial" pitchFamily="34" charset="0"/>
                    <a:cs typeface="Arial" pitchFamily="34" charset="0"/>
                  </a:rPr>
                  <a:t>01</a:t>
                </a:r>
                <a:endParaRPr lang="ko-KR" altLang="en-US" sz="2400" b="1" dirty="0">
                  <a:solidFill>
                    <a:schemeClr val="bg1"/>
                  </a:solidFill>
                  <a:latin typeface="Arial" pitchFamily="34" charset="0"/>
                  <a:cs typeface="Arial" pitchFamily="34" charset="0"/>
                </a:endParaRPr>
              </a:p>
            </p:txBody>
          </p:sp>
          <p:sp>
            <p:nvSpPr>
              <p:cNvPr id="60" name="TextBox 12">
                <a:extLst>
                  <a:ext uri="{FF2B5EF4-FFF2-40B4-BE49-F238E27FC236}">
                    <a16:creationId xmlns:a16="http://schemas.microsoft.com/office/drawing/2014/main" id="{3534AF04-F4AD-4FC6-9561-E0EA845CFA11}"/>
                  </a:ext>
                </a:extLst>
              </p:cNvPr>
              <p:cNvSpPr txBox="1"/>
              <p:nvPr/>
            </p:nvSpPr>
            <p:spPr bwMode="auto">
              <a:xfrm>
                <a:off x="5582234" y="953150"/>
                <a:ext cx="5740130" cy="40011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000" dirty="0">
                    <a:solidFill>
                      <a:schemeClr val="bg1"/>
                    </a:solidFill>
                    <a:cs typeface="Arial" pitchFamily="34" charset="0"/>
                  </a:rPr>
                  <a:t>Motivation</a:t>
                </a:r>
                <a:endParaRPr lang="ko-KR" altLang="en-US" sz="2000" dirty="0">
                  <a:solidFill>
                    <a:schemeClr val="bg1"/>
                  </a:solidFill>
                  <a:cs typeface="Arial" pitchFamily="34" charset="0"/>
                </a:endParaRPr>
              </a:p>
            </p:txBody>
          </p:sp>
        </p:grpSp>
        <p:grpSp>
          <p:nvGrpSpPr>
            <p:cNvPr id="6" name="Group 5">
              <a:extLst>
                <a:ext uri="{FF2B5EF4-FFF2-40B4-BE49-F238E27FC236}">
                  <a16:creationId xmlns:a16="http://schemas.microsoft.com/office/drawing/2014/main" id="{87AD74AA-381B-41B8-823B-8B90AE1BEE15}"/>
                </a:ext>
              </a:extLst>
            </p:cNvPr>
            <p:cNvGrpSpPr/>
            <p:nvPr/>
          </p:nvGrpSpPr>
          <p:grpSpPr>
            <a:xfrm>
              <a:off x="4667365" y="1985696"/>
              <a:ext cx="6906803" cy="648000"/>
              <a:chOff x="4653765" y="1726558"/>
              <a:chExt cx="6906803" cy="648000"/>
            </a:xfrm>
          </p:grpSpPr>
          <p:sp>
            <p:nvSpPr>
              <p:cNvPr id="61" name="Rectangle 60">
                <a:extLst>
                  <a:ext uri="{FF2B5EF4-FFF2-40B4-BE49-F238E27FC236}">
                    <a16:creationId xmlns:a16="http://schemas.microsoft.com/office/drawing/2014/main" id="{ACB0EA2D-C996-45BD-BC74-4B18E7D51D52}"/>
                  </a:ext>
                </a:extLst>
              </p:cNvPr>
              <p:cNvSpPr/>
              <p:nvPr/>
            </p:nvSpPr>
            <p:spPr>
              <a:xfrm>
                <a:off x="4653765" y="1726558"/>
                <a:ext cx="6906803" cy="648000"/>
              </a:xfrm>
              <a:prstGeom prst="rect">
                <a:avLst/>
              </a:prstGeom>
              <a:solidFill>
                <a:schemeClr val="bg1"/>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a:extLst>
                  <a:ext uri="{FF2B5EF4-FFF2-40B4-BE49-F238E27FC236}">
                    <a16:creationId xmlns:a16="http://schemas.microsoft.com/office/drawing/2014/main" id="{BC8085B9-BE90-478E-A699-FED5BC946EFE}"/>
                  </a:ext>
                </a:extLst>
              </p:cNvPr>
              <p:cNvSpPr/>
              <p:nvPr/>
            </p:nvSpPr>
            <p:spPr>
              <a:xfrm>
                <a:off x="5453743" y="1798558"/>
                <a:ext cx="5997113"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A0C458"/>
                  </a:solidFill>
                </a:endParaRPr>
              </a:p>
            </p:txBody>
          </p:sp>
          <p:sp>
            <p:nvSpPr>
              <p:cNvPr id="63" name="Rectangle 62">
                <a:extLst>
                  <a:ext uri="{FF2B5EF4-FFF2-40B4-BE49-F238E27FC236}">
                    <a16:creationId xmlns:a16="http://schemas.microsoft.com/office/drawing/2014/main" id="{289BBA80-1BB9-4E3B-8E06-1C550DF197D9}"/>
                  </a:ext>
                </a:extLst>
              </p:cNvPr>
              <p:cNvSpPr/>
              <p:nvPr/>
            </p:nvSpPr>
            <p:spPr>
              <a:xfrm>
                <a:off x="4746105" y="1798558"/>
                <a:ext cx="612000" cy="5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E4C040EC-FC40-49D5-B2A1-01B159EAB38B}"/>
                  </a:ext>
                </a:extLst>
              </p:cNvPr>
              <p:cNvSpPr txBox="1"/>
              <p:nvPr/>
            </p:nvSpPr>
            <p:spPr>
              <a:xfrm>
                <a:off x="4752824" y="1819727"/>
                <a:ext cx="605282" cy="461665"/>
              </a:xfrm>
              <a:prstGeom prst="rect">
                <a:avLst/>
              </a:prstGeom>
              <a:solidFill>
                <a:schemeClr val="tx1">
                  <a:lumMod val="85000"/>
                  <a:lumOff val="15000"/>
                </a:schemeClr>
              </a:solidFill>
            </p:spPr>
            <p:txBody>
              <a:bodyPr wrap="square" rtlCol="0" anchor="ctr">
                <a:spAutoFit/>
              </a:bodyPr>
              <a:lstStyle/>
              <a:p>
                <a:pPr algn="ctr"/>
                <a:r>
                  <a:rPr lang="en-US" altLang="ko-KR" sz="2400" b="1" dirty="0">
                    <a:solidFill>
                      <a:schemeClr val="bg1"/>
                    </a:solidFill>
                    <a:latin typeface="Arial" pitchFamily="34" charset="0"/>
                    <a:cs typeface="Arial" pitchFamily="34" charset="0"/>
                  </a:rPr>
                  <a:t>02</a:t>
                </a:r>
                <a:endParaRPr lang="ko-KR" altLang="en-US" sz="2400" b="1" dirty="0">
                  <a:solidFill>
                    <a:schemeClr val="bg1"/>
                  </a:solidFill>
                  <a:latin typeface="Arial" pitchFamily="34" charset="0"/>
                  <a:cs typeface="Arial" pitchFamily="34" charset="0"/>
                </a:endParaRPr>
              </a:p>
            </p:txBody>
          </p:sp>
          <p:sp>
            <p:nvSpPr>
              <p:cNvPr id="77" name="TextBox 12">
                <a:extLst>
                  <a:ext uri="{FF2B5EF4-FFF2-40B4-BE49-F238E27FC236}">
                    <a16:creationId xmlns:a16="http://schemas.microsoft.com/office/drawing/2014/main" id="{4C9C6DF8-88F2-4298-AD13-9D2EA23C2F34}"/>
                  </a:ext>
                </a:extLst>
              </p:cNvPr>
              <p:cNvSpPr txBox="1"/>
              <p:nvPr/>
            </p:nvSpPr>
            <p:spPr bwMode="auto">
              <a:xfrm>
                <a:off x="5582234" y="1849539"/>
                <a:ext cx="5740130" cy="40011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000" dirty="0">
                    <a:solidFill>
                      <a:schemeClr val="bg1"/>
                    </a:solidFill>
                    <a:cs typeface="Arial" pitchFamily="34" charset="0"/>
                  </a:rPr>
                  <a:t>Introduction</a:t>
                </a:r>
              </a:p>
            </p:txBody>
          </p:sp>
        </p:grpSp>
        <p:grpSp>
          <p:nvGrpSpPr>
            <p:cNvPr id="5" name="Group 4">
              <a:extLst>
                <a:ext uri="{FF2B5EF4-FFF2-40B4-BE49-F238E27FC236}">
                  <a16:creationId xmlns:a16="http://schemas.microsoft.com/office/drawing/2014/main" id="{3CEC8A3C-4C78-4279-820E-D50FEF4B51AF}"/>
                </a:ext>
              </a:extLst>
            </p:cNvPr>
            <p:cNvGrpSpPr/>
            <p:nvPr/>
          </p:nvGrpSpPr>
          <p:grpSpPr>
            <a:xfrm>
              <a:off x="4667365" y="3104999"/>
              <a:ext cx="6906803" cy="648000"/>
              <a:chOff x="4653765" y="2633307"/>
              <a:chExt cx="6906803" cy="648000"/>
            </a:xfrm>
          </p:grpSpPr>
          <p:sp>
            <p:nvSpPr>
              <p:cNvPr id="65" name="Rectangle 64">
                <a:extLst>
                  <a:ext uri="{FF2B5EF4-FFF2-40B4-BE49-F238E27FC236}">
                    <a16:creationId xmlns:a16="http://schemas.microsoft.com/office/drawing/2014/main" id="{4AB0C051-C165-42BC-8647-5A660A51FC8D}"/>
                  </a:ext>
                </a:extLst>
              </p:cNvPr>
              <p:cNvSpPr/>
              <p:nvPr/>
            </p:nvSpPr>
            <p:spPr>
              <a:xfrm>
                <a:off x="4653765" y="2633307"/>
                <a:ext cx="6906803" cy="648000"/>
              </a:xfrm>
              <a:prstGeom prst="rect">
                <a:avLst/>
              </a:prstGeom>
              <a:solidFill>
                <a:schemeClr val="bg1"/>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Rectangle 65">
                <a:extLst>
                  <a:ext uri="{FF2B5EF4-FFF2-40B4-BE49-F238E27FC236}">
                    <a16:creationId xmlns:a16="http://schemas.microsoft.com/office/drawing/2014/main" id="{47017090-1921-4551-A545-52F44739134A}"/>
                  </a:ext>
                </a:extLst>
              </p:cNvPr>
              <p:cNvSpPr/>
              <p:nvPr/>
            </p:nvSpPr>
            <p:spPr>
              <a:xfrm>
                <a:off x="5453743" y="2705307"/>
                <a:ext cx="5997113" cy="5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Rectangle 66">
                <a:extLst>
                  <a:ext uri="{FF2B5EF4-FFF2-40B4-BE49-F238E27FC236}">
                    <a16:creationId xmlns:a16="http://schemas.microsoft.com/office/drawing/2014/main" id="{3F0A43F6-45DF-493D-8CF3-4560E7E5CEEC}"/>
                  </a:ext>
                </a:extLst>
              </p:cNvPr>
              <p:cNvSpPr/>
              <p:nvPr/>
            </p:nvSpPr>
            <p:spPr>
              <a:xfrm>
                <a:off x="4746105" y="2705307"/>
                <a:ext cx="612000" cy="5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TextBox 67">
                <a:extLst>
                  <a:ext uri="{FF2B5EF4-FFF2-40B4-BE49-F238E27FC236}">
                    <a16:creationId xmlns:a16="http://schemas.microsoft.com/office/drawing/2014/main" id="{5BA5A256-16FF-4A72-A3A7-B93BE6E5E913}"/>
                  </a:ext>
                </a:extLst>
              </p:cNvPr>
              <p:cNvSpPr txBox="1"/>
              <p:nvPr/>
            </p:nvSpPr>
            <p:spPr>
              <a:xfrm>
                <a:off x="4752824" y="2726476"/>
                <a:ext cx="605282" cy="461665"/>
              </a:xfrm>
              <a:prstGeom prst="rect">
                <a:avLst/>
              </a:prstGeom>
              <a:solidFill>
                <a:schemeClr val="tx1">
                  <a:lumMod val="85000"/>
                  <a:lumOff val="15000"/>
                </a:schemeClr>
              </a:solidFill>
            </p:spPr>
            <p:txBody>
              <a:bodyPr wrap="square" rtlCol="0" anchor="ctr">
                <a:spAutoFit/>
              </a:bodyPr>
              <a:lstStyle/>
              <a:p>
                <a:pPr algn="ctr"/>
                <a:r>
                  <a:rPr lang="en-US" altLang="ko-KR" sz="2400" b="1" dirty="0">
                    <a:solidFill>
                      <a:schemeClr val="bg1"/>
                    </a:solidFill>
                    <a:latin typeface="Arial" pitchFamily="34" charset="0"/>
                    <a:cs typeface="Arial" pitchFamily="34" charset="0"/>
                  </a:rPr>
                  <a:t>03</a:t>
                </a:r>
                <a:endParaRPr lang="ko-KR" altLang="en-US" sz="2400" b="1" dirty="0">
                  <a:solidFill>
                    <a:schemeClr val="bg1"/>
                  </a:solidFill>
                  <a:latin typeface="Arial" pitchFamily="34" charset="0"/>
                  <a:cs typeface="Arial" pitchFamily="34" charset="0"/>
                </a:endParaRPr>
              </a:p>
            </p:txBody>
          </p:sp>
          <p:sp>
            <p:nvSpPr>
              <p:cNvPr id="78" name="TextBox 12">
                <a:extLst>
                  <a:ext uri="{FF2B5EF4-FFF2-40B4-BE49-F238E27FC236}">
                    <a16:creationId xmlns:a16="http://schemas.microsoft.com/office/drawing/2014/main" id="{74F64639-E449-4F26-A492-D757663E5B31}"/>
                  </a:ext>
                </a:extLst>
              </p:cNvPr>
              <p:cNvSpPr txBox="1"/>
              <p:nvPr/>
            </p:nvSpPr>
            <p:spPr bwMode="auto">
              <a:xfrm>
                <a:off x="5601178" y="2756288"/>
                <a:ext cx="5740130" cy="40011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000" dirty="0">
                    <a:solidFill>
                      <a:schemeClr val="bg1"/>
                    </a:solidFill>
                    <a:cs typeface="Arial" pitchFamily="34" charset="0"/>
                  </a:rPr>
                  <a:t>Method</a:t>
                </a:r>
              </a:p>
            </p:txBody>
          </p:sp>
        </p:grpSp>
        <p:grpSp>
          <p:nvGrpSpPr>
            <p:cNvPr id="3" name="Group 2">
              <a:extLst>
                <a:ext uri="{FF2B5EF4-FFF2-40B4-BE49-F238E27FC236}">
                  <a16:creationId xmlns:a16="http://schemas.microsoft.com/office/drawing/2014/main" id="{DC18DBE6-0456-43F2-9F54-168A005CF736}"/>
                </a:ext>
              </a:extLst>
            </p:cNvPr>
            <p:cNvGrpSpPr/>
            <p:nvPr/>
          </p:nvGrpSpPr>
          <p:grpSpPr>
            <a:xfrm>
              <a:off x="4667365" y="4224302"/>
              <a:ext cx="6906803" cy="829678"/>
              <a:chOff x="4653765" y="3540055"/>
              <a:chExt cx="6906803" cy="829678"/>
            </a:xfrm>
          </p:grpSpPr>
          <p:sp>
            <p:nvSpPr>
              <p:cNvPr id="69" name="Rectangle 68">
                <a:extLst>
                  <a:ext uri="{FF2B5EF4-FFF2-40B4-BE49-F238E27FC236}">
                    <a16:creationId xmlns:a16="http://schemas.microsoft.com/office/drawing/2014/main" id="{80120E50-6148-452D-A1D8-8C8D7800DACD}"/>
                  </a:ext>
                </a:extLst>
              </p:cNvPr>
              <p:cNvSpPr/>
              <p:nvPr/>
            </p:nvSpPr>
            <p:spPr>
              <a:xfrm>
                <a:off x="4653765" y="3540055"/>
                <a:ext cx="6906803" cy="648000"/>
              </a:xfrm>
              <a:prstGeom prst="rect">
                <a:avLst/>
              </a:prstGeom>
              <a:solidFill>
                <a:schemeClr val="bg1"/>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Rectangle 69">
                <a:extLst>
                  <a:ext uri="{FF2B5EF4-FFF2-40B4-BE49-F238E27FC236}">
                    <a16:creationId xmlns:a16="http://schemas.microsoft.com/office/drawing/2014/main" id="{FC152593-F3D4-4C36-B0D8-FFF19825A647}"/>
                  </a:ext>
                </a:extLst>
              </p:cNvPr>
              <p:cNvSpPr/>
              <p:nvPr/>
            </p:nvSpPr>
            <p:spPr>
              <a:xfrm>
                <a:off x="5453743" y="3612055"/>
                <a:ext cx="5997113"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Rectangle 70">
                <a:extLst>
                  <a:ext uri="{FF2B5EF4-FFF2-40B4-BE49-F238E27FC236}">
                    <a16:creationId xmlns:a16="http://schemas.microsoft.com/office/drawing/2014/main" id="{1DFEA41E-3C7E-4C14-8DC5-2A3996D9BD49}"/>
                  </a:ext>
                </a:extLst>
              </p:cNvPr>
              <p:cNvSpPr/>
              <p:nvPr/>
            </p:nvSpPr>
            <p:spPr>
              <a:xfrm>
                <a:off x="4746105" y="3612055"/>
                <a:ext cx="612000" cy="5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TextBox 71">
                <a:extLst>
                  <a:ext uri="{FF2B5EF4-FFF2-40B4-BE49-F238E27FC236}">
                    <a16:creationId xmlns:a16="http://schemas.microsoft.com/office/drawing/2014/main" id="{04487BE9-2082-4960-BF5E-6F93382644EA}"/>
                  </a:ext>
                </a:extLst>
              </p:cNvPr>
              <p:cNvSpPr txBox="1"/>
              <p:nvPr/>
            </p:nvSpPr>
            <p:spPr>
              <a:xfrm>
                <a:off x="4752824" y="3633224"/>
                <a:ext cx="605282" cy="461665"/>
              </a:xfrm>
              <a:prstGeom prst="rect">
                <a:avLst/>
              </a:prstGeom>
              <a:solidFill>
                <a:schemeClr val="tx1">
                  <a:lumMod val="85000"/>
                  <a:lumOff val="15000"/>
                </a:schemeClr>
              </a:solidFill>
            </p:spPr>
            <p:txBody>
              <a:bodyPr wrap="square" rtlCol="0" anchor="ctr">
                <a:spAutoFit/>
              </a:bodyPr>
              <a:lstStyle/>
              <a:p>
                <a:pPr algn="ctr"/>
                <a:r>
                  <a:rPr lang="en-US" altLang="ko-KR" sz="2400" b="1" dirty="0">
                    <a:solidFill>
                      <a:schemeClr val="bg1"/>
                    </a:solidFill>
                    <a:latin typeface="Arial" pitchFamily="34" charset="0"/>
                    <a:cs typeface="Arial" pitchFamily="34" charset="0"/>
                  </a:rPr>
                  <a:t>04</a:t>
                </a:r>
                <a:endParaRPr lang="ko-KR" altLang="en-US" sz="2400" b="1" dirty="0">
                  <a:solidFill>
                    <a:schemeClr val="bg1"/>
                  </a:solidFill>
                  <a:latin typeface="Arial" pitchFamily="34" charset="0"/>
                  <a:cs typeface="Arial" pitchFamily="34" charset="0"/>
                </a:endParaRPr>
              </a:p>
            </p:txBody>
          </p:sp>
          <p:sp>
            <p:nvSpPr>
              <p:cNvPr id="79" name="TextBox 12">
                <a:extLst>
                  <a:ext uri="{FF2B5EF4-FFF2-40B4-BE49-F238E27FC236}">
                    <a16:creationId xmlns:a16="http://schemas.microsoft.com/office/drawing/2014/main" id="{FE786D9F-E046-477A-B7E7-23F87907987B}"/>
                  </a:ext>
                </a:extLst>
              </p:cNvPr>
              <p:cNvSpPr txBox="1"/>
              <p:nvPr/>
            </p:nvSpPr>
            <p:spPr bwMode="auto">
              <a:xfrm>
                <a:off x="5582234" y="3661847"/>
                <a:ext cx="5740130" cy="707886"/>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000" dirty="0">
                    <a:solidFill>
                      <a:schemeClr val="bg1"/>
                    </a:solidFill>
                    <a:cs typeface="Arial" pitchFamily="34" charset="0"/>
                  </a:rPr>
                  <a:t>Results &amp; Discussion</a:t>
                </a:r>
              </a:p>
              <a:p>
                <a:pPr>
                  <a:defRPr/>
                </a:pPr>
                <a:endParaRPr lang="en-US" altLang="ko-KR" sz="2000" dirty="0">
                  <a:solidFill>
                    <a:schemeClr val="bg1"/>
                  </a:solidFill>
                  <a:cs typeface="Arial" pitchFamily="34" charset="0"/>
                </a:endParaRPr>
              </a:p>
            </p:txBody>
          </p:sp>
        </p:grpSp>
        <p:grpSp>
          <p:nvGrpSpPr>
            <p:cNvPr id="2" name="Group 1">
              <a:extLst>
                <a:ext uri="{FF2B5EF4-FFF2-40B4-BE49-F238E27FC236}">
                  <a16:creationId xmlns:a16="http://schemas.microsoft.com/office/drawing/2014/main" id="{260E0F51-23A6-4952-A3D8-12B0021EE63D}"/>
                </a:ext>
              </a:extLst>
            </p:cNvPr>
            <p:cNvGrpSpPr/>
            <p:nvPr/>
          </p:nvGrpSpPr>
          <p:grpSpPr>
            <a:xfrm>
              <a:off x="4667365" y="5343606"/>
              <a:ext cx="6906803" cy="648000"/>
              <a:chOff x="4653765" y="4464401"/>
              <a:chExt cx="6906803" cy="648000"/>
            </a:xfrm>
          </p:grpSpPr>
          <p:sp>
            <p:nvSpPr>
              <p:cNvPr id="73" name="Rectangle 72">
                <a:extLst>
                  <a:ext uri="{FF2B5EF4-FFF2-40B4-BE49-F238E27FC236}">
                    <a16:creationId xmlns:a16="http://schemas.microsoft.com/office/drawing/2014/main" id="{5EC5E66A-65A1-4B11-9051-52BA12CEDC8D}"/>
                  </a:ext>
                </a:extLst>
              </p:cNvPr>
              <p:cNvSpPr/>
              <p:nvPr/>
            </p:nvSpPr>
            <p:spPr>
              <a:xfrm>
                <a:off x="4653765" y="4464401"/>
                <a:ext cx="6906803" cy="648000"/>
              </a:xfrm>
              <a:prstGeom prst="rect">
                <a:avLst/>
              </a:prstGeom>
              <a:solidFill>
                <a:schemeClr val="bg1"/>
              </a:solidFill>
              <a:ln>
                <a:noFill/>
              </a:ln>
              <a:effectLst>
                <a:outerShdw blurRad="50800" dist="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Rectangle 73">
                <a:extLst>
                  <a:ext uri="{FF2B5EF4-FFF2-40B4-BE49-F238E27FC236}">
                    <a16:creationId xmlns:a16="http://schemas.microsoft.com/office/drawing/2014/main" id="{F650BEB3-8D1B-4047-82EB-17CF9CAAFBC1}"/>
                  </a:ext>
                </a:extLst>
              </p:cNvPr>
              <p:cNvSpPr/>
              <p:nvPr/>
            </p:nvSpPr>
            <p:spPr>
              <a:xfrm>
                <a:off x="5453743" y="4536401"/>
                <a:ext cx="5997113" cy="50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Rectangle 74">
                <a:extLst>
                  <a:ext uri="{FF2B5EF4-FFF2-40B4-BE49-F238E27FC236}">
                    <a16:creationId xmlns:a16="http://schemas.microsoft.com/office/drawing/2014/main" id="{C3102086-3D4B-4AC4-889B-46A4C2F2CEA2}"/>
                  </a:ext>
                </a:extLst>
              </p:cNvPr>
              <p:cNvSpPr/>
              <p:nvPr/>
            </p:nvSpPr>
            <p:spPr>
              <a:xfrm>
                <a:off x="4746105" y="4536401"/>
                <a:ext cx="612000" cy="5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TextBox 75">
                <a:extLst>
                  <a:ext uri="{FF2B5EF4-FFF2-40B4-BE49-F238E27FC236}">
                    <a16:creationId xmlns:a16="http://schemas.microsoft.com/office/drawing/2014/main" id="{2B1BDD91-BC49-42AB-8B5D-C966C7F800BC}"/>
                  </a:ext>
                </a:extLst>
              </p:cNvPr>
              <p:cNvSpPr txBox="1"/>
              <p:nvPr/>
            </p:nvSpPr>
            <p:spPr>
              <a:xfrm>
                <a:off x="4752824" y="4557569"/>
                <a:ext cx="605282" cy="461665"/>
              </a:xfrm>
              <a:prstGeom prst="rect">
                <a:avLst/>
              </a:prstGeom>
              <a:solidFill>
                <a:schemeClr val="tx1">
                  <a:lumMod val="85000"/>
                  <a:lumOff val="15000"/>
                </a:schemeClr>
              </a:solidFill>
            </p:spPr>
            <p:txBody>
              <a:bodyPr wrap="square" rtlCol="0" anchor="ctr">
                <a:spAutoFit/>
              </a:bodyPr>
              <a:lstStyle/>
              <a:p>
                <a:pPr algn="ctr"/>
                <a:r>
                  <a:rPr lang="en-US" altLang="ko-KR" sz="2400" b="1" dirty="0">
                    <a:solidFill>
                      <a:schemeClr val="bg1"/>
                    </a:solidFill>
                    <a:latin typeface="Arial" pitchFamily="34" charset="0"/>
                    <a:cs typeface="Arial" pitchFamily="34" charset="0"/>
                  </a:rPr>
                  <a:t>05</a:t>
                </a:r>
                <a:endParaRPr lang="ko-KR" altLang="en-US" sz="2400" b="1" dirty="0">
                  <a:solidFill>
                    <a:schemeClr val="bg1"/>
                  </a:solidFill>
                  <a:latin typeface="Arial" pitchFamily="34" charset="0"/>
                  <a:cs typeface="Arial" pitchFamily="34" charset="0"/>
                </a:endParaRPr>
              </a:p>
            </p:txBody>
          </p:sp>
          <p:sp>
            <p:nvSpPr>
              <p:cNvPr id="80" name="TextBox 12">
                <a:extLst>
                  <a:ext uri="{FF2B5EF4-FFF2-40B4-BE49-F238E27FC236}">
                    <a16:creationId xmlns:a16="http://schemas.microsoft.com/office/drawing/2014/main" id="{9D6EBA8E-A237-47A2-AB88-287683DAF1FC}"/>
                  </a:ext>
                </a:extLst>
              </p:cNvPr>
              <p:cNvSpPr txBox="1"/>
              <p:nvPr/>
            </p:nvSpPr>
            <p:spPr bwMode="auto">
              <a:xfrm>
                <a:off x="5547675" y="4588346"/>
                <a:ext cx="5740130" cy="40011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000" dirty="0">
                    <a:solidFill>
                      <a:schemeClr val="bg1"/>
                    </a:solidFill>
                    <a:cs typeface="Arial" pitchFamily="34" charset="0"/>
                  </a:rPr>
                  <a:t>Reference</a:t>
                </a:r>
              </a:p>
            </p:txBody>
          </p:sp>
        </p:grpSp>
      </p:grpSp>
      <p:sp>
        <p:nvSpPr>
          <p:cNvPr id="8" name="文字方塊 7"/>
          <p:cNvSpPr txBox="1"/>
          <p:nvPr/>
        </p:nvSpPr>
        <p:spPr>
          <a:xfrm>
            <a:off x="11708091" y="6492753"/>
            <a:ext cx="301686" cy="369332"/>
          </a:xfrm>
          <a:prstGeom prst="rect">
            <a:avLst/>
          </a:prstGeom>
          <a:noFill/>
        </p:spPr>
        <p:txBody>
          <a:bodyPr wrap="none" rtlCol="0">
            <a:spAutoFit/>
          </a:bodyPr>
          <a:lstStyle/>
          <a:p>
            <a:r>
              <a:rPr lang="en-US" altLang="zh-TW" dirty="0">
                <a:solidFill>
                  <a:schemeClr val="bg1"/>
                </a:solidFill>
              </a:rPr>
              <a:t>2</a:t>
            </a:r>
            <a:endParaRPr lang="zh-TW" altLang="en-US" dirty="0">
              <a:solidFill>
                <a:schemeClr val="bg1"/>
              </a:solidFill>
            </a:endParaRPr>
          </a:p>
        </p:txBody>
      </p:sp>
    </p:spTree>
    <p:extLst>
      <p:ext uri="{BB962C8B-B14F-4D97-AF65-F5344CB8AC3E}">
        <p14:creationId xmlns:p14="http://schemas.microsoft.com/office/powerpoint/2010/main" val="3249817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928816" y="1496111"/>
            <a:ext cx="10515600" cy="4351338"/>
          </a:xfrm>
        </p:spPr>
        <p:txBody>
          <a:bodyPr/>
          <a:lstStyle/>
          <a:p>
            <a:pPr marL="0" indent="0">
              <a:buNone/>
            </a:pPr>
            <a:endParaRPr lang="en-US" altLang="zh-TW" dirty="0"/>
          </a:p>
          <a:p>
            <a:pPr marL="457200" indent="-457200">
              <a:buFont typeface="+mj-lt"/>
              <a:buAutoNum type="arabicPeriod"/>
            </a:pPr>
            <a:r>
              <a:rPr lang="en-US" altLang="zh-TW" dirty="0"/>
              <a:t>Xiang, J. N. P., </a:t>
            </a:r>
            <a:r>
              <a:rPr lang="en-US" altLang="zh-TW" dirty="0" err="1"/>
              <a:t>Velu</a:t>
            </a:r>
            <a:r>
              <a:rPr lang="en-US" altLang="zh-TW" dirty="0"/>
              <a:t>, S. R., &amp; </a:t>
            </a:r>
            <a:r>
              <a:rPr lang="en-US" altLang="zh-TW" dirty="0" err="1"/>
              <a:t>Zygiaris</a:t>
            </a:r>
            <a:r>
              <a:rPr lang="en-US" altLang="zh-TW" dirty="0"/>
              <a:t>, S. (2021, December). Monte Carlo Simulation Prediction of Stock Prices. In </a:t>
            </a:r>
            <a:r>
              <a:rPr lang="en-US" altLang="zh-TW" i="1" dirty="0"/>
              <a:t>2021 14th International Conference on Developments in </a:t>
            </a:r>
            <a:r>
              <a:rPr lang="en-US" altLang="zh-TW" i="1" dirty="0" err="1"/>
              <a:t>eSystems</a:t>
            </a:r>
            <a:r>
              <a:rPr lang="en-US" altLang="zh-TW" i="1" dirty="0"/>
              <a:t> Engineering (</a:t>
            </a:r>
            <a:r>
              <a:rPr lang="en-US" altLang="zh-TW" i="1" dirty="0" err="1"/>
              <a:t>DeSE</a:t>
            </a:r>
            <a:r>
              <a:rPr lang="en-US" altLang="zh-TW" i="1" dirty="0"/>
              <a:t>)</a:t>
            </a:r>
            <a:r>
              <a:rPr lang="en-US" altLang="zh-TW" dirty="0"/>
              <a:t> (pp. 212-216). IEEE.</a:t>
            </a:r>
          </a:p>
          <a:p>
            <a:pPr marL="457200" indent="-457200">
              <a:buFont typeface="+mj-lt"/>
              <a:buAutoNum type="arabicPeriod"/>
            </a:pPr>
            <a:endParaRPr lang="en-US" altLang="zh-TW" dirty="0"/>
          </a:p>
          <a:p>
            <a:pPr marL="457200" indent="-457200">
              <a:buFont typeface="+mj-lt"/>
              <a:buAutoNum type="arabicPeriod"/>
            </a:pPr>
            <a:r>
              <a:rPr lang="en-US" altLang="zh-TW" dirty="0">
                <a:hlinkClick r:id="rId2"/>
              </a:rPr>
              <a:t>https://www.investopedia.com/articles/07/montecarlo.asp</a:t>
            </a:r>
            <a:endParaRPr lang="en-US" altLang="zh-TW" dirty="0"/>
          </a:p>
          <a:p>
            <a:pPr marL="457200" indent="-457200">
              <a:buFont typeface="+mj-lt"/>
              <a:buAutoNum type="arabicPeriod"/>
            </a:pPr>
            <a:endParaRPr lang="en-US" altLang="zh-TW" dirty="0"/>
          </a:p>
          <a:p>
            <a:pPr marL="457200" indent="-457200">
              <a:buFont typeface="+mj-lt"/>
              <a:buAutoNum type="arabicPeriod"/>
            </a:pPr>
            <a:r>
              <a:rPr lang="en-US" altLang="zh-TW" dirty="0">
                <a:hlinkClick r:id="rId3"/>
              </a:rPr>
              <a:t>https://en.wikipedia.org/wiki/Brownian_motion</a:t>
            </a:r>
            <a:endParaRPr lang="en-US" altLang="zh-TW" dirty="0"/>
          </a:p>
          <a:p>
            <a:pPr marL="457200" indent="-457200">
              <a:buFont typeface="+mj-lt"/>
              <a:buAutoNum type="arabicPeriod"/>
            </a:pPr>
            <a:endParaRPr lang="en-US" altLang="zh-TW" dirty="0"/>
          </a:p>
          <a:p>
            <a:pPr marL="457200" indent="-457200">
              <a:buFont typeface="+mj-lt"/>
              <a:buAutoNum type="arabicPeriod"/>
            </a:pPr>
            <a:r>
              <a:rPr lang="en-US" altLang="zh-TW" dirty="0">
                <a:hlinkClick r:id="rId4"/>
              </a:rPr>
              <a:t>https://en.wikipedia.org/wiki/Monte_Carlo_method</a:t>
            </a:r>
            <a:endParaRPr lang="en-US" altLang="zh-TW" dirty="0"/>
          </a:p>
          <a:p>
            <a:pPr marL="457200" indent="-457200">
              <a:buFont typeface="+mj-lt"/>
              <a:buAutoNum type="arabicPeriod"/>
            </a:pPr>
            <a:endParaRPr lang="en-US" altLang="zh-TW" dirty="0"/>
          </a:p>
          <a:p>
            <a:pPr>
              <a:buFont typeface="Wingdings" panose="05000000000000000000" pitchFamily="2" charset="2"/>
              <a:buChar char="n"/>
            </a:pPr>
            <a:endParaRPr lang="en-US" altLang="zh-TW" dirty="0"/>
          </a:p>
          <a:p>
            <a:pPr>
              <a:buFont typeface="Wingdings" panose="05000000000000000000" pitchFamily="2" charset="2"/>
              <a:buChar char="n"/>
            </a:pPr>
            <a:endParaRPr lang="en-US" altLang="zh-TW" dirty="0"/>
          </a:p>
          <a:p>
            <a:pPr>
              <a:buFont typeface="Wingdings" panose="05000000000000000000" pitchFamily="2" charset="2"/>
              <a:buChar char="n"/>
            </a:pPr>
            <a:endParaRPr lang="zh-TW" altLang="en-US" dirty="0"/>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06148-D922-45D1-AB22-49FCCC32EA9B}"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sp>
        <p:nvSpPr>
          <p:cNvPr id="5" name="標題 1"/>
          <p:cNvSpPr txBox="1">
            <a:spLocks/>
          </p:cNvSpPr>
          <p:nvPr/>
        </p:nvSpPr>
        <p:spPr>
          <a:xfrm>
            <a:off x="990600" y="517527"/>
            <a:ext cx="105156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altLang="zh-TW" b="1" dirty="0">
                <a:latin typeface="+mn-lt"/>
                <a:cs typeface="Times New Roman" panose="02020603050405020304" pitchFamily="18" charset="0"/>
              </a:rPr>
              <a:t>Reference</a:t>
            </a:r>
            <a:endParaRPr lang="zh-TW" altLang="en-US" b="1" dirty="0">
              <a:latin typeface="+mn-lt"/>
              <a:cs typeface="Times New Roman" panose="02020603050405020304" pitchFamily="18" charset="0"/>
            </a:endParaRPr>
          </a:p>
        </p:txBody>
      </p:sp>
      <p:sp>
        <p:nvSpPr>
          <p:cNvPr id="6" name="文字方塊 5"/>
          <p:cNvSpPr txBox="1"/>
          <p:nvPr/>
        </p:nvSpPr>
        <p:spPr>
          <a:xfrm>
            <a:off x="11708091" y="6492753"/>
            <a:ext cx="418704" cy="369332"/>
          </a:xfrm>
          <a:prstGeom prst="rect">
            <a:avLst/>
          </a:prstGeom>
          <a:noFill/>
        </p:spPr>
        <p:txBody>
          <a:bodyPr wrap="none" rtlCol="0">
            <a:spAutoFit/>
          </a:bodyPr>
          <a:lstStyle/>
          <a:p>
            <a:r>
              <a:rPr lang="en-US" altLang="zh-TW" dirty="0"/>
              <a:t>20</a:t>
            </a:r>
            <a:endParaRPr lang="zh-TW" altLang="en-US" dirty="0"/>
          </a:p>
        </p:txBody>
      </p:sp>
    </p:spTree>
    <p:extLst>
      <p:ext uri="{BB962C8B-B14F-4D97-AF65-F5344CB8AC3E}">
        <p14:creationId xmlns:p14="http://schemas.microsoft.com/office/powerpoint/2010/main" val="1715268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B9408AA-C68B-474D-8C66-F96DB8C851BE}"/>
              </a:ext>
            </a:extLst>
          </p:cNvPr>
          <p:cNvGrpSpPr/>
          <p:nvPr/>
        </p:nvGrpSpPr>
        <p:grpSpPr>
          <a:xfrm>
            <a:off x="803265" y="1352271"/>
            <a:ext cx="8127161" cy="4153457"/>
            <a:chOff x="783771" y="541589"/>
            <a:chExt cx="10374271" cy="5301862"/>
          </a:xfrm>
        </p:grpSpPr>
        <p:sp>
          <p:nvSpPr>
            <p:cNvPr id="7" name="Oval 6">
              <a:extLst>
                <a:ext uri="{FF2B5EF4-FFF2-40B4-BE49-F238E27FC236}">
                  <a16:creationId xmlns:a16="http://schemas.microsoft.com/office/drawing/2014/main" id="{26150DD4-0B99-4595-944E-5B52DAEECA18}"/>
                </a:ext>
              </a:extLst>
            </p:cNvPr>
            <p:cNvSpPr/>
            <p:nvPr/>
          </p:nvSpPr>
          <p:spPr>
            <a:xfrm>
              <a:off x="8911710" y="2318515"/>
              <a:ext cx="211382" cy="21138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5BB6BF0D-2E16-4990-A8C7-0AACB53AAF94}"/>
                </a:ext>
              </a:extLst>
            </p:cNvPr>
            <p:cNvSpPr/>
            <p:nvPr/>
          </p:nvSpPr>
          <p:spPr>
            <a:xfrm>
              <a:off x="2681342" y="4609649"/>
              <a:ext cx="211382" cy="21138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6BD6FFF1-DEF9-418C-9AE6-214AAD1FD85A}"/>
                </a:ext>
              </a:extLst>
            </p:cNvPr>
            <p:cNvSpPr/>
            <p:nvPr/>
          </p:nvSpPr>
          <p:spPr>
            <a:xfrm>
              <a:off x="5227330" y="2957051"/>
              <a:ext cx="211382" cy="21138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03347347-5E92-459A-BF9B-5E06797768D0}"/>
                </a:ext>
              </a:extLst>
            </p:cNvPr>
            <p:cNvSpPr/>
            <p:nvPr/>
          </p:nvSpPr>
          <p:spPr>
            <a:xfrm>
              <a:off x="7701885" y="2178338"/>
              <a:ext cx="211382" cy="21138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BFB1612E-49B3-4E0E-BBF9-FE1948C99091}"/>
                </a:ext>
              </a:extLst>
            </p:cNvPr>
            <p:cNvSpPr/>
            <p:nvPr/>
          </p:nvSpPr>
          <p:spPr>
            <a:xfrm>
              <a:off x="4296249" y="4809400"/>
              <a:ext cx="211382" cy="21138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ACEECD7F-8C2E-4524-8B74-D3056083152A}"/>
                </a:ext>
              </a:extLst>
            </p:cNvPr>
            <p:cNvSpPr/>
            <p:nvPr/>
          </p:nvSpPr>
          <p:spPr>
            <a:xfrm>
              <a:off x="7016376" y="3513792"/>
              <a:ext cx="211382" cy="21138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8DA5955D-8334-404E-8A2F-CF5E6921DF22}"/>
                </a:ext>
              </a:extLst>
            </p:cNvPr>
            <p:cNvCxnSpPr>
              <a:cxnSpLocks/>
            </p:cNvCxnSpPr>
            <p:nvPr/>
          </p:nvCxnSpPr>
          <p:spPr>
            <a:xfrm flipV="1">
              <a:off x="783771" y="4781171"/>
              <a:ext cx="1897571" cy="1062280"/>
            </a:xfrm>
            <a:prstGeom prst="line">
              <a:avLst/>
            </a:prstGeom>
            <a:noFill/>
            <a:ln w="38100">
              <a:solidFill>
                <a:schemeClr val="accent4"/>
              </a:solidFill>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A531F1CB-43F5-4278-850F-67C64DFC4E5B}"/>
                </a:ext>
              </a:extLst>
            </p:cNvPr>
            <p:cNvCxnSpPr>
              <a:cxnSpLocks/>
              <a:stCxn id="11" idx="2"/>
              <a:endCxn id="8" idx="6"/>
            </p:cNvCxnSpPr>
            <p:nvPr/>
          </p:nvCxnSpPr>
          <p:spPr>
            <a:xfrm flipH="1" flipV="1">
              <a:off x="2892724" y="4715340"/>
              <a:ext cx="1403525" cy="199751"/>
            </a:xfrm>
            <a:prstGeom prst="line">
              <a:avLst/>
            </a:prstGeom>
            <a:noFill/>
            <a:ln w="38100">
              <a:solidFill>
                <a:schemeClr val="accent4"/>
              </a:solidFill>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1DC1DF1A-374A-4D47-A830-5FEBD9990D71}"/>
                </a:ext>
              </a:extLst>
            </p:cNvPr>
            <p:cNvCxnSpPr>
              <a:cxnSpLocks/>
              <a:stCxn id="9" idx="3"/>
              <a:endCxn id="11" idx="7"/>
            </p:cNvCxnSpPr>
            <p:nvPr/>
          </p:nvCxnSpPr>
          <p:spPr>
            <a:xfrm flipH="1">
              <a:off x="4476675" y="3137477"/>
              <a:ext cx="781611" cy="1702879"/>
            </a:xfrm>
            <a:prstGeom prst="line">
              <a:avLst/>
            </a:prstGeom>
            <a:noFill/>
            <a:ln w="38100">
              <a:solidFill>
                <a:schemeClr val="accent4"/>
              </a:solidFill>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011DF182-FE2D-4120-9C35-9E6B7E51422F}"/>
                </a:ext>
              </a:extLst>
            </p:cNvPr>
            <p:cNvCxnSpPr>
              <a:cxnSpLocks/>
              <a:stCxn id="12" idx="2"/>
              <a:endCxn id="9" idx="6"/>
            </p:cNvCxnSpPr>
            <p:nvPr/>
          </p:nvCxnSpPr>
          <p:spPr>
            <a:xfrm flipH="1" flipV="1">
              <a:off x="5438712" y="3062742"/>
              <a:ext cx="1577664" cy="556741"/>
            </a:xfrm>
            <a:prstGeom prst="line">
              <a:avLst/>
            </a:prstGeom>
            <a:noFill/>
            <a:ln w="38100">
              <a:solidFill>
                <a:schemeClr val="accent4"/>
              </a:solidFill>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95858129-5382-42E7-8CEE-5855D7104E9A}"/>
                </a:ext>
              </a:extLst>
            </p:cNvPr>
            <p:cNvCxnSpPr>
              <a:cxnSpLocks/>
              <a:stCxn id="10" idx="3"/>
              <a:endCxn id="12" idx="7"/>
            </p:cNvCxnSpPr>
            <p:nvPr/>
          </p:nvCxnSpPr>
          <p:spPr>
            <a:xfrm flipH="1">
              <a:off x="7196802" y="2358764"/>
              <a:ext cx="536039" cy="1185984"/>
            </a:xfrm>
            <a:prstGeom prst="line">
              <a:avLst/>
            </a:prstGeom>
            <a:noFill/>
            <a:ln w="38100">
              <a:solidFill>
                <a:schemeClr val="accent4"/>
              </a:solidFill>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17">
              <a:extLst>
                <a:ext uri="{FF2B5EF4-FFF2-40B4-BE49-F238E27FC236}">
                  <a16:creationId xmlns:a16="http://schemas.microsoft.com/office/drawing/2014/main" id="{87C817C6-39E7-4CC6-A110-3198433CAD71}"/>
                </a:ext>
              </a:extLst>
            </p:cNvPr>
            <p:cNvCxnSpPr>
              <a:cxnSpLocks/>
              <a:stCxn id="10" idx="6"/>
              <a:endCxn id="7" idx="2"/>
            </p:cNvCxnSpPr>
            <p:nvPr/>
          </p:nvCxnSpPr>
          <p:spPr>
            <a:xfrm>
              <a:off x="7913267" y="2284029"/>
              <a:ext cx="998443" cy="140177"/>
            </a:xfrm>
            <a:prstGeom prst="line">
              <a:avLst/>
            </a:prstGeom>
            <a:noFill/>
            <a:ln w="38100">
              <a:solidFill>
                <a:schemeClr val="accent4"/>
              </a:solidFill>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a:extLst>
                <a:ext uri="{FF2B5EF4-FFF2-40B4-BE49-F238E27FC236}">
                  <a16:creationId xmlns:a16="http://schemas.microsoft.com/office/drawing/2014/main" id="{236AF505-C6A8-4E88-A80D-479C8C56707D}"/>
                </a:ext>
              </a:extLst>
            </p:cNvPr>
            <p:cNvCxnSpPr>
              <a:cxnSpLocks/>
              <a:stCxn id="7" idx="7"/>
            </p:cNvCxnSpPr>
            <p:nvPr/>
          </p:nvCxnSpPr>
          <p:spPr>
            <a:xfrm flipV="1">
              <a:off x="9092136" y="541589"/>
              <a:ext cx="2065906" cy="1807882"/>
            </a:xfrm>
            <a:prstGeom prst="line">
              <a:avLst/>
            </a:prstGeom>
            <a:noFill/>
            <a:ln w="38100">
              <a:solidFill>
                <a:schemeClr val="accent4"/>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sp>
        <p:nvSpPr>
          <p:cNvPr id="21" name="TextBox 20">
            <a:extLst>
              <a:ext uri="{FF2B5EF4-FFF2-40B4-BE49-F238E27FC236}">
                <a16:creationId xmlns:a16="http://schemas.microsoft.com/office/drawing/2014/main" id="{D2626FB7-3D2D-46CF-9FC1-1F7E48B27DE4}"/>
              </a:ext>
            </a:extLst>
          </p:cNvPr>
          <p:cNvSpPr txBox="1"/>
          <p:nvPr/>
        </p:nvSpPr>
        <p:spPr>
          <a:xfrm>
            <a:off x="6158255" y="2765297"/>
            <a:ext cx="4777152" cy="101566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60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Arial" pitchFamily="34" charset="0"/>
              </a:rPr>
              <a:t>THANK YOU</a:t>
            </a:r>
            <a:endParaRPr kumimoji="0" lang="ko-KR" altLang="en-US" sz="6000" b="0" i="0" u="none" strike="noStrike" kern="1200" cap="none" spc="0" normalizeH="0" baseline="0" noProof="0" dirty="0">
              <a:ln>
                <a:noFill/>
              </a:ln>
              <a:solidFill>
                <a:prstClr val="white"/>
              </a:solidFill>
              <a:effectLst/>
              <a:uLnTx/>
              <a:uFillTx/>
              <a:latin typeface="Calibri" panose="020F0502020204030204"/>
              <a:ea typeface="맑은 고딕" panose="020B0503020000020004" pitchFamily="34" charset="-127"/>
              <a:cs typeface="Arial" pitchFamily="34" charset="0"/>
            </a:endParaRPr>
          </a:p>
        </p:txBody>
      </p:sp>
      <p:grpSp>
        <p:nvGrpSpPr>
          <p:cNvPr id="23" name="Group 22">
            <a:extLst>
              <a:ext uri="{FF2B5EF4-FFF2-40B4-BE49-F238E27FC236}">
                <a16:creationId xmlns:a16="http://schemas.microsoft.com/office/drawing/2014/main" id="{2142F913-4274-4F88-92C3-1E8CBFCE0D75}"/>
              </a:ext>
            </a:extLst>
          </p:cNvPr>
          <p:cNvGrpSpPr/>
          <p:nvPr/>
        </p:nvGrpSpPr>
        <p:grpSpPr>
          <a:xfrm>
            <a:off x="2622275" y="2026191"/>
            <a:ext cx="5685702" cy="2689678"/>
            <a:chOff x="2769103" y="2028607"/>
            <a:chExt cx="7324350" cy="3464857"/>
          </a:xfrm>
          <a:scene3d>
            <a:camera prst="isometricOffAxis1Right">
              <a:rot lat="1080000" lon="19200000" rev="0"/>
            </a:camera>
            <a:lightRig rig="threePt" dir="t"/>
          </a:scene3d>
        </p:grpSpPr>
        <p:sp>
          <p:nvSpPr>
            <p:cNvPr id="24" name="Rectangle 23">
              <a:extLst>
                <a:ext uri="{FF2B5EF4-FFF2-40B4-BE49-F238E27FC236}">
                  <a16:creationId xmlns:a16="http://schemas.microsoft.com/office/drawing/2014/main" id="{F4C0177B-15CC-406E-B9FD-8DFE81FB93BF}"/>
                </a:ext>
              </a:extLst>
            </p:cNvPr>
            <p:cNvSpPr/>
            <p:nvPr/>
          </p:nvSpPr>
          <p:spPr>
            <a:xfrm>
              <a:off x="4545875" y="2210906"/>
              <a:ext cx="687977" cy="687977"/>
            </a:xfrm>
            <a:prstGeom prst="rect">
              <a:avLst/>
            </a:prstGeom>
            <a:solidFill>
              <a:schemeClr val="bg1"/>
            </a:solidFill>
            <a:ln>
              <a:noFill/>
            </a:ln>
            <a:sp3d extrusionH="508000" prstMaterial="matte">
              <a:bevelT w="50800"/>
              <a:bevelB w="508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lumMod val="85000"/>
                      <a:lumOff val="15000"/>
                    </a:srgbClr>
                  </a:solidFill>
                  <a:effectLst/>
                  <a:uLnTx/>
                  <a:uFillTx/>
                  <a:latin typeface="Bell MT" panose="02020503060305020303" pitchFamily="18" charset="0"/>
                  <a:ea typeface="+mn-ea"/>
                  <a:cs typeface="+mn-cs"/>
                </a:rPr>
                <a:t>P</a:t>
              </a:r>
            </a:p>
          </p:txBody>
        </p:sp>
        <p:sp>
          <p:nvSpPr>
            <p:cNvPr id="25" name="Rectangle 24">
              <a:extLst>
                <a:ext uri="{FF2B5EF4-FFF2-40B4-BE49-F238E27FC236}">
                  <a16:creationId xmlns:a16="http://schemas.microsoft.com/office/drawing/2014/main" id="{CC48F445-8BE7-4981-A5B5-6198BC407CB8}"/>
                </a:ext>
              </a:extLst>
            </p:cNvPr>
            <p:cNvSpPr/>
            <p:nvPr/>
          </p:nvSpPr>
          <p:spPr>
            <a:xfrm>
              <a:off x="5316583" y="2210906"/>
              <a:ext cx="687977" cy="687977"/>
            </a:xfrm>
            <a:prstGeom prst="rect">
              <a:avLst/>
            </a:prstGeom>
            <a:solidFill>
              <a:schemeClr val="accent1"/>
            </a:solidFill>
            <a:ln>
              <a:noFill/>
            </a:ln>
            <a:sp3d extrusionH="508000" prstMaterial="matte">
              <a:bevelT w="50800"/>
              <a:bevelB w="508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Bell MT" panose="02020503060305020303" pitchFamily="18" charset="0"/>
                  <a:ea typeface="+mn-ea"/>
                  <a:cs typeface="+mn-cs"/>
                </a:rPr>
                <a:t>R</a:t>
              </a:r>
            </a:p>
          </p:txBody>
        </p:sp>
        <p:sp>
          <p:nvSpPr>
            <p:cNvPr id="26" name="Rectangle 25">
              <a:extLst>
                <a:ext uri="{FF2B5EF4-FFF2-40B4-BE49-F238E27FC236}">
                  <a16:creationId xmlns:a16="http://schemas.microsoft.com/office/drawing/2014/main" id="{B58EAD17-8998-47AD-87FB-B0D626403A41}"/>
                </a:ext>
              </a:extLst>
            </p:cNvPr>
            <p:cNvSpPr/>
            <p:nvPr/>
          </p:nvSpPr>
          <p:spPr>
            <a:xfrm>
              <a:off x="6087291" y="2210906"/>
              <a:ext cx="687977" cy="687977"/>
            </a:xfrm>
            <a:prstGeom prst="rect">
              <a:avLst/>
            </a:prstGeom>
            <a:solidFill>
              <a:schemeClr val="bg1"/>
            </a:solidFill>
            <a:ln>
              <a:noFill/>
            </a:ln>
            <a:sp3d extrusionH="508000" prstMaterial="matte">
              <a:bevelT w="50800"/>
              <a:bevelB w="508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lumMod val="85000"/>
                      <a:lumOff val="15000"/>
                    </a:srgbClr>
                  </a:solidFill>
                  <a:effectLst/>
                  <a:uLnTx/>
                  <a:uFillTx/>
                  <a:latin typeface="Bell MT" panose="02020503060305020303" pitchFamily="18" charset="0"/>
                  <a:ea typeface="+mn-ea"/>
                  <a:cs typeface="+mn-cs"/>
                </a:rPr>
                <a:t>O</a:t>
              </a:r>
            </a:p>
          </p:txBody>
        </p:sp>
        <p:sp>
          <p:nvSpPr>
            <p:cNvPr id="27" name="Rectangle 26">
              <a:extLst>
                <a:ext uri="{FF2B5EF4-FFF2-40B4-BE49-F238E27FC236}">
                  <a16:creationId xmlns:a16="http://schemas.microsoft.com/office/drawing/2014/main" id="{40A21AF3-CAC9-40AF-AE7A-E8F4670348BE}"/>
                </a:ext>
              </a:extLst>
            </p:cNvPr>
            <p:cNvSpPr/>
            <p:nvPr/>
          </p:nvSpPr>
          <p:spPr>
            <a:xfrm>
              <a:off x="6857999" y="2210906"/>
              <a:ext cx="687977" cy="687977"/>
            </a:xfrm>
            <a:prstGeom prst="rect">
              <a:avLst/>
            </a:prstGeom>
            <a:solidFill>
              <a:schemeClr val="bg1"/>
            </a:solidFill>
            <a:ln>
              <a:noFill/>
            </a:ln>
            <a:sp3d extrusionH="508000" prstMaterial="matte">
              <a:bevelT w="50800"/>
              <a:bevelB w="508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lumMod val="85000"/>
                      <a:lumOff val="15000"/>
                    </a:srgbClr>
                  </a:solidFill>
                  <a:effectLst/>
                  <a:uLnTx/>
                  <a:uFillTx/>
                  <a:latin typeface="Bell MT" panose="02020503060305020303" pitchFamily="18" charset="0"/>
                  <a:ea typeface="+mn-ea"/>
                  <a:cs typeface="+mn-cs"/>
                </a:rPr>
                <a:t>F</a:t>
              </a:r>
            </a:p>
          </p:txBody>
        </p:sp>
        <p:sp>
          <p:nvSpPr>
            <p:cNvPr id="28" name="Rectangle 27">
              <a:extLst>
                <a:ext uri="{FF2B5EF4-FFF2-40B4-BE49-F238E27FC236}">
                  <a16:creationId xmlns:a16="http://schemas.microsoft.com/office/drawing/2014/main" id="{799FDC92-68E0-4E7D-B8AF-B15C4399FD61}"/>
                </a:ext>
              </a:extLst>
            </p:cNvPr>
            <p:cNvSpPr/>
            <p:nvPr/>
          </p:nvSpPr>
          <p:spPr>
            <a:xfrm>
              <a:off x="7628707" y="2210906"/>
              <a:ext cx="687977" cy="687977"/>
            </a:xfrm>
            <a:prstGeom prst="rect">
              <a:avLst/>
            </a:prstGeom>
            <a:solidFill>
              <a:schemeClr val="bg1"/>
            </a:solidFill>
            <a:ln>
              <a:noFill/>
            </a:ln>
            <a:sp3d extrusionH="508000" prstMaterial="matte">
              <a:bevelT w="50800"/>
              <a:bevelB w="508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lumMod val="85000"/>
                      <a:lumOff val="15000"/>
                    </a:srgbClr>
                  </a:solidFill>
                  <a:effectLst/>
                  <a:uLnTx/>
                  <a:uFillTx/>
                  <a:latin typeface="Bell MT" panose="02020503060305020303" pitchFamily="18" charset="0"/>
                  <a:ea typeface="+mn-ea"/>
                  <a:cs typeface="+mn-cs"/>
                </a:rPr>
                <a:t>I</a:t>
              </a:r>
            </a:p>
          </p:txBody>
        </p:sp>
        <p:sp>
          <p:nvSpPr>
            <p:cNvPr id="29" name="Rectangle 28">
              <a:extLst>
                <a:ext uri="{FF2B5EF4-FFF2-40B4-BE49-F238E27FC236}">
                  <a16:creationId xmlns:a16="http://schemas.microsoft.com/office/drawing/2014/main" id="{697A0FD3-6539-43F0-A183-52BE6D2706D0}"/>
                </a:ext>
              </a:extLst>
            </p:cNvPr>
            <p:cNvSpPr/>
            <p:nvPr/>
          </p:nvSpPr>
          <p:spPr>
            <a:xfrm>
              <a:off x="8399415" y="2210906"/>
              <a:ext cx="687977" cy="687977"/>
            </a:xfrm>
            <a:prstGeom prst="rect">
              <a:avLst/>
            </a:prstGeom>
            <a:solidFill>
              <a:schemeClr val="bg1"/>
            </a:solidFill>
            <a:ln>
              <a:noFill/>
            </a:ln>
            <a:sp3d extrusionH="508000" prstMaterial="matte">
              <a:bevelT w="50800"/>
              <a:bevelB w="508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lumMod val="85000"/>
                      <a:lumOff val="15000"/>
                    </a:srgbClr>
                  </a:solidFill>
                  <a:effectLst/>
                  <a:uLnTx/>
                  <a:uFillTx/>
                  <a:latin typeface="Bell MT" panose="02020503060305020303" pitchFamily="18" charset="0"/>
                  <a:ea typeface="+mn-ea"/>
                  <a:cs typeface="+mn-cs"/>
                </a:rPr>
                <a:t>T</a:t>
              </a:r>
            </a:p>
          </p:txBody>
        </p:sp>
        <p:sp>
          <p:nvSpPr>
            <p:cNvPr id="30" name="Rectangle 29">
              <a:extLst>
                <a:ext uri="{FF2B5EF4-FFF2-40B4-BE49-F238E27FC236}">
                  <a16:creationId xmlns:a16="http://schemas.microsoft.com/office/drawing/2014/main" id="{D588149F-30A9-4632-A958-82267F32417C}"/>
                </a:ext>
              </a:extLst>
            </p:cNvPr>
            <p:cNvSpPr/>
            <p:nvPr/>
          </p:nvSpPr>
          <p:spPr>
            <a:xfrm>
              <a:off x="5316583" y="3085011"/>
              <a:ext cx="687977" cy="687977"/>
            </a:xfrm>
            <a:prstGeom prst="rect">
              <a:avLst/>
            </a:prstGeom>
            <a:solidFill>
              <a:schemeClr val="accent1"/>
            </a:solidFill>
            <a:ln>
              <a:noFill/>
            </a:ln>
            <a:sp3d extrusionH="508000" prstMaterial="matte">
              <a:bevelT w="50800"/>
              <a:bevelB w="508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Bell MT" panose="02020503060305020303" pitchFamily="18" charset="0"/>
                  <a:ea typeface="+mn-ea"/>
                  <a:cs typeface="+mn-cs"/>
                </a:rPr>
                <a:t>I</a:t>
              </a:r>
            </a:p>
          </p:txBody>
        </p:sp>
        <p:sp>
          <p:nvSpPr>
            <p:cNvPr id="31" name="Rectangle 30">
              <a:extLst>
                <a:ext uri="{FF2B5EF4-FFF2-40B4-BE49-F238E27FC236}">
                  <a16:creationId xmlns:a16="http://schemas.microsoft.com/office/drawing/2014/main" id="{348C3719-F231-410F-9CE7-3DBD14124378}"/>
                </a:ext>
              </a:extLst>
            </p:cNvPr>
            <p:cNvSpPr/>
            <p:nvPr/>
          </p:nvSpPr>
          <p:spPr>
            <a:xfrm>
              <a:off x="5316583" y="3945249"/>
              <a:ext cx="687977" cy="687977"/>
            </a:xfrm>
            <a:prstGeom prst="rect">
              <a:avLst/>
            </a:prstGeom>
            <a:solidFill>
              <a:schemeClr val="accent1"/>
            </a:solidFill>
            <a:ln>
              <a:noFill/>
            </a:ln>
            <a:sp3d extrusionH="508000" prstMaterial="matte">
              <a:bevelT w="50800"/>
              <a:bevelB w="508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Bell MT" panose="02020503060305020303" pitchFamily="18" charset="0"/>
                  <a:ea typeface="+mn-ea"/>
                  <a:cs typeface="+mn-cs"/>
                </a:rPr>
                <a:t>S</a:t>
              </a:r>
            </a:p>
          </p:txBody>
        </p:sp>
        <p:sp>
          <p:nvSpPr>
            <p:cNvPr id="32" name="Rectangle 31">
              <a:extLst>
                <a:ext uri="{FF2B5EF4-FFF2-40B4-BE49-F238E27FC236}">
                  <a16:creationId xmlns:a16="http://schemas.microsoft.com/office/drawing/2014/main" id="{3D9F7F1B-1A07-4393-815F-61E42BCAC359}"/>
                </a:ext>
              </a:extLst>
            </p:cNvPr>
            <p:cNvSpPr/>
            <p:nvPr/>
          </p:nvSpPr>
          <p:spPr>
            <a:xfrm>
              <a:off x="5316583" y="4805487"/>
              <a:ext cx="687977" cy="687977"/>
            </a:xfrm>
            <a:prstGeom prst="rect">
              <a:avLst/>
            </a:prstGeom>
            <a:solidFill>
              <a:schemeClr val="accent1"/>
            </a:solidFill>
            <a:ln>
              <a:noFill/>
            </a:ln>
            <a:sp3d extrusionH="508000" prstMaterial="matte">
              <a:bevelT w="50800"/>
              <a:bevelB w="508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Bell MT" panose="02020503060305020303" pitchFamily="18" charset="0"/>
                  <a:ea typeface="+mn-ea"/>
                  <a:cs typeface="+mn-cs"/>
                </a:rPr>
                <a:t>K</a:t>
              </a:r>
            </a:p>
          </p:txBody>
        </p:sp>
        <p:sp>
          <p:nvSpPr>
            <p:cNvPr id="33" name="Rectangle 32">
              <a:extLst>
                <a:ext uri="{FF2B5EF4-FFF2-40B4-BE49-F238E27FC236}">
                  <a16:creationId xmlns:a16="http://schemas.microsoft.com/office/drawing/2014/main" id="{1492D8ED-B179-482B-B78F-6DD22C600E81}"/>
                </a:ext>
              </a:extLst>
            </p:cNvPr>
            <p:cNvSpPr/>
            <p:nvPr/>
          </p:nvSpPr>
          <p:spPr>
            <a:xfrm>
              <a:off x="4545874" y="3945249"/>
              <a:ext cx="687977" cy="687977"/>
            </a:xfrm>
            <a:prstGeom prst="rect">
              <a:avLst/>
            </a:prstGeom>
            <a:solidFill>
              <a:schemeClr val="bg1"/>
            </a:solidFill>
            <a:ln>
              <a:noFill/>
            </a:ln>
            <a:sp3d extrusionH="508000" prstMaterial="matte">
              <a:bevelT w="50800"/>
              <a:bevelB w="508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lumMod val="85000"/>
                      <a:lumOff val="15000"/>
                    </a:srgbClr>
                  </a:solidFill>
                  <a:effectLst/>
                  <a:uLnTx/>
                  <a:uFillTx/>
                  <a:latin typeface="Bell MT" panose="02020503060305020303" pitchFamily="18" charset="0"/>
                  <a:ea typeface="+mn-ea"/>
                  <a:cs typeface="+mn-cs"/>
                </a:rPr>
                <a:t>O</a:t>
              </a:r>
            </a:p>
          </p:txBody>
        </p:sp>
        <p:sp>
          <p:nvSpPr>
            <p:cNvPr id="34" name="Rectangle 33">
              <a:extLst>
                <a:ext uri="{FF2B5EF4-FFF2-40B4-BE49-F238E27FC236}">
                  <a16:creationId xmlns:a16="http://schemas.microsoft.com/office/drawing/2014/main" id="{6DA8CA32-28BD-4758-96FD-8E6EBE4B46F4}"/>
                </a:ext>
              </a:extLst>
            </p:cNvPr>
            <p:cNvSpPr/>
            <p:nvPr/>
          </p:nvSpPr>
          <p:spPr>
            <a:xfrm>
              <a:off x="3775165" y="3945249"/>
              <a:ext cx="687977" cy="687977"/>
            </a:xfrm>
            <a:prstGeom prst="rect">
              <a:avLst/>
            </a:prstGeom>
            <a:solidFill>
              <a:schemeClr val="bg1"/>
            </a:solidFill>
            <a:ln>
              <a:noFill/>
            </a:ln>
            <a:sp3d extrusionH="508000" prstMaterial="matte">
              <a:bevelT w="50800"/>
              <a:bevelB w="508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lumMod val="85000"/>
                      <a:lumOff val="15000"/>
                    </a:srgbClr>
                  </a:solidFill>
                  <a:effectLst/>
                  <a:uLnTx/>
                  <a:uFillTx/>
                  <a:latin typeface="Bell MT" panose="02020503060305020303" pitchFamily="18" charset="0"/>
                  <a:ea typeface="+mn-ea"/>
                  <a:cs typeface="+mn-cs"/>
                </a:rPr>
                <a:t>L</a:t>
              </a:r>
            </a:p>
          </p:txBody>
        </p:sp>
        <p:sp>
          <p:nvSpPr>
            <p:cNvPr id="35" name="Rectangle 34">
              <a:extLst>
                <a:ext uri="{FF2B5EF4-FFF2-40B4-BE49-F238E27FC236}">
                  <a16:creationId xmlns:a16="http://schemas.microsoft.com/office/drawing/2014/main" id="{1F226E3B-7EE4-4255-BBD8-D56135807BAE}"/>
                </a:ext>
              </a:extLst>
            </p:cNvPr>
            <p:cNvSpPr/>
            <p:nvPr/>
          </p:nvSpPr>
          <p:spPr>
            <a:xfrm>
              <a:off x="6096000" y="3942025"/>
              <a:ext cx="687977" cy="687977"/>
            </a:xfrm>
            <a:prstGeom prst="rect">
              <a:avLst/>
            </a:prstGeom>
            <a:solidFill>
              <a:schemeClr val="bg1"/>
            </a:solidFill>
            <a:ln>
              <a:noFill/>
            </a:ln>
            <a:sp3d extrusionH="508000" prstMaterial="matte">
              <a:bevelT w="50800"/>
              <a:bevelB w="5080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lumMod val="85000"/>
                      <a:lumOff val="15000"/>
                    </a:srgbClr>
                  </a:solidFill>
                  <a:effectLst/>
                  <a:uLnTx/>
                  <a:uFillTx/>
                  <a:latin typeface="Bell MT" panose="02020503060305020303" pitchFamily="18" charset="0"/>
                  <a:ea typeface="+mn-ea"/>
                  <a:cs typeface="+mn-cs"/>
                </a:rPr>
                <a:t>S</a:t>
              </a:r>
            </a:p>
          </p:txBody>
        </p:sp>
        <p:sp>
          <p:nvSpPr>
            <p:cNvPr id="36" name="Isosceles Triangle 35">
              <a:extLst>
                <a:ext uri="{FF2B5EF4-FFF2-40B4-BE49-F238E27FC236}">
                  <a16:creationId xmlns:a16="http://schemas.microsoft.com/office/drawing/2014/main" id="{3474AD4B-9D6E-4A90-A27D-39CBD803EBCB}"/>
                </a:ext>
              </a:extLst>
            </p:cNvPr>
            <p:cNvSpPr/>
            <p:nvPr/>
          </p:nvSpPr>
          <p:spPr>
            <a:xfrm rot="5400000">
              <a:off x="9096256" y="2102474"/>
              <a:ext cx="1071063" cy="923330"/>
            </a:xfrm>
            <a:prstGeom prst="triangle">
              <a:avLst/>
            </a:prstGeom>
            <a:ln>
              <a:noFill/>
            </a:ln>
            <a:sp3d extrusionH="508000" prstMaterial="matte">
              <a:bevelT w="50800"/>
              <a:bevelB w="508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Bell MT" panose="02020503060305020303" pitchFamily="18" charset="0"/>
                <a:ea typeface="+mn-ea"/>
                <a:cs typeface="+mn-cs"/>
              </a:endParaRPr>
            </a:p>
          </p:txBody>
        </p:sp>
        <p:sp>
          <p:nvSpPr>
            <p:cNvPr id="37" name="Isosceles Triangle 36">
              <a:extLst>
                <a:ext uri="{FF2B5EF4-FFF2-40B4-BE49-F238E27FC236}">
                  <a16:creationId xmlns:a16="http://schemas.microsoft.com/office/drawing/2014/main" id="{1D99D598-19E9-43C5-AC98-51449DC11B58}"/>
                </a:ext>
              </a:extLst>
            </p:cNvPr>
            <p:cNvSpPr/>
            <p:nvPr/>
          </p:nvSpPr>
          <p:spPr>
            <a:xfrm rot="16200000">
              <a:off x="2695236" y="3824347"/>
              <a:ext cx="1071063" cy="923330"/>
            </a:xfrm>
            <a:prstGeom prst="triangle">
              <a:avLst/>
            </a:prstGeom>
            <a:ln>
              <a:noFill/>
            </a:ln>
            <a:sp3d extrusionH="508000" prstMaterial="matte">
              <a:bevelT w="50800"/>
              <a:bevelB w="50800"/>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Bell MT" panose="02020503060305020303" pitchFamily="18" charset="0"/>
                <a:ea typeface="+mn-ea"/>
                <a:cs typeface="+mn-cs"/>
              </a:endParaRPr>
            </a:p>
          </p:txBody>
        </p:sp>
      </p:grpSp>
    </p:spTree>
    <p:extLst>
      <p:ext uri="{BB962C8B-B14F-4D97-AF65-F5344CB8AC3E}">
        <p14:creationId xmlns:p14="http://schemas.microsoft.com/office/powerpoint/2010/main" val="1417858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Autofit/>
          </a:bodyPr>
          <a:lstStyle/>
          <a:p>
            <a:pPr algn="l"/>
            <a:r>
              <a:rPr lang="en-US" sz="3200" b="1" dirty="0">
                <a:solidFill>
                  <a:schemeClr val="tx1"/>
                </a:solidFill>
                <a:latin typeface="+mn-lt"/>
              </a:rPr>
              <a:t>Motivation</a:t>
            </a:r>
          </a:p>
          <a:p>
            <a:r>
              <a:rPr lang="en-US" sz="3200" b="1" dirty="0">
                <a:solidFill>
                  <a:srgbClr val="0070C0"/>
                </a:solidFill>
                <a:latin typeface="+mn-lt"/>
              </a:rPr>
              <a:t>WHY WE NEED THIS SIMULATION?</a:t>
            </a:r>
          </a:p>
        </p:txBody>
      </p:sp>
      <p:grpSp>
        <p:nvGrpSpPr>
          <p:cNvPr id="202" name="Group 201">
            <a:extLst>
              <a:ext uri="{FF2B5EF4-FFF2-40B4-BE49-F238E27FC236}">
                <a16:creationId xmlns:a16="http://schemas.microsoft.com/office/drawing/2014/main" id="{3E980DB3-B4C6-4661-A206-7DD35F01B890}"/>
              </a:ext>
            </a:extLst>
          </p:cNvPr>
          <p:cNvGrpSpPr/>
          <p:nvPr/>
        </p:nvGrpSpPr>
        <p:grpSpPr>
          <a:xfrm>
            <a:off x="4569036" y="1394136"/>
            <a:ext cx="6983836" cy="1505053"/>
            <a:chOff x="1395847" y="3123136"/>
            <a:chExt cx="3490613" cy="1459307"/>
          </a:xfrm>
        </p:grpSpPr>
        <p:sp>
          <p:nvSpPr>
            <p:cNvPr id="203" name="TextBox 202">
              <a:extLst>
                <a:ext uri="{FF2B5EF4-FFF2-40B4-BE49-F238E27FC236}">
                  <a16:creationId xmlns:a16="http://schemas.microsoft.com/office/drawing/2014/main" id="{2AC18FA5-E125-4A7C-98B4-EB6D32900853}"/>
                </a:ext>
              </a:extLst>
            </p:cNvPr>
            <p:cNvSpPr txBox="1"/>
            <p:nvPr/>
          </p:nvSpPr>
          <p:spPr>
            <a:xfrm>
              <a:off x="1433414" y="3627494"/>
              <a:ext cx="3453046" cy="954949"/>
            </a:xfrm>
            <a:prstGeom prst="rect">
              <a:avLst/>
            </a:prstGeom>
            <a:noFill/>
          </p:spPr>
          <p:txBody>
            <a:bodyPr wrap="square" rtlCol="0">
              <a:spAutoFit/>
            </a:bodyPr>
            <a:lstStyle/>
            <a:p>
              <a:pPr marL="228600" indent="-228600">
                <a:buFont typeface="Wingdings" panose="05000000000000000000" pitchFamily="2" charset="2"/>
                <a:buChar char="n"/>
              </a:pPr>
              <a:r>
                <a:rPr lang="en-US" altLang="ko-KR" sz="2000" b="1" dirty="0">
                  <a:solidFill>
                    <a:schemeClr val="tx1">
                      <a:lumMod val="85000"/>
                      <a:lumOff val="15000"/>
                    </a:schemeClr>
                  </a:solidFill>
                </a:rPr>
                <a:t>Understand the impact of risk and uncertainty of  the market</a:t>
              </a:r>
            </a:p>
            <a:p>
              <a:pPr marL="228600" indent="-228600">
                <a:buFont typeface="Wingdings" panose="05000000000000000000" pitchFamily="2" charset="2"/>
                <a:buChar char="n"/>
              </a:pPr>
              <a:endParaRPr lang="en-US" altLang="ko-KR" b="1" dirty="0">
                <a:solidFill>
                  <a:schemeClr val="tx1">
                    <a:lumMod val="85000"/>
                    <a:lumOff val="15000"/>
                  </a:schemeClr>
                </a:solidFill>
              </a:endParaRPr>
            </a:p>
          </p:txBody>
        </p:sp>
        <p:sp>
          <p:nvSpPr>
            <p:cNvPr id="204" name="TextBox 203">
              <a:extLst>
                <a:ext uri="{FF2B5EF4-FFF2-40B4-BE49-F238E27FC236}">
                  <a16:creationId xmlns:a16="http://schemas.microsoft.com/office/drawing/2014/main" id="{885B4AD0-170D-4EE0-B85E-6458D5251E60}"/>
                </a:ext>
              </a:extLst>
            </p:cNvPr>
            <p:cNvSpPr txBox="1"/>
            <p:nvPr/>
          </p:nvSpPr>
          <p:spPr>
            <a:xfrm>
              <a:off x="1395847" y="3123136"/>
              <a:ext cx="3246567" cy="477475"/>
            </a:xfrm>
            <a:prstGeom prst="rect">
              <a:avLst/>
            </a:prstGeom>
            <a:noFill/>
          </p:spPr>
          <p:txBody>
            <a:bodyPr wrap="square" rtlCol="0">
              <a:spAutoFit/>
            </a:bodyPr>
            <a:lstStyle/>
            <a:p>
              <a:r>
                <a:rPr lang="en-US" altLang="ko-KR" sz="2600" b="1" dirty="0">
                  <a:solidFill>
                    <a:schemeClr val="tx1">
                      <a:lumMod val="85000"/>
                      <a:lumOff val="15000"/>
                    </a:schemeClr>
                  </a:solidFill>
                </a:rPr>
                <a:t>Predict the stock price of next second</a:t>
              </a:r>
            </a:p>
          </p:txBody>
        </p:sp>
      </p:grpSp>
      <p:graphicFrame>
        <p:nvGraphicFramePr>
          <p:cNvPr id="35" name="資料庫圖表 34"/>
          <p:cNvGraphicFramePr/>
          <p:nvPr>
            <p:extLst>
              <p:ext uri="{D42A27DB-BD31-4B8C-83A1-F6EECF244321}">
                <p14:modId xmlns:p14="http://schemas.microsoft.com/office/powerpoint/2010/main" val="247821377"/>
              </p:ext>
            </p:extLst>
          </p:nvPr>
        </p:nvGraphicFramePr>
        <p:xfrm>
          <a:off x="4640701" y="2640725"/>
          <a:ext cx="6461347" cy="3864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8" name="Group 212">
            <a:extLst>
              <a:ext uri="{FF2B5EF4-FFF2-40B4-BE49-F238E27FC236}">
                <a16:creationId xmlns:a16="http://schemas.microsoft.com/office/drawing/2014/main" id="{AF647387-DADD-4156-947F-C71A3C540001}"/>
              </a:ext>
            </a:extLst>
          </p:cNvPr>
          <p:cNvGrpSpPr/>
          <p:nvPr/>
        </p:nvGrpSpPr>
        <p:grpSpPr>
          <a:xfrm>
            <a:off x="680621" y="1961095"/>
            <a:ext cx="4195783" cy="4610556"/>
            <a:chOff x="654335" y="1675548"/>
            <a:chExt cx="4578818" cy="4495522"/>
          </a:xfrm>
        </p:grpSpPr>
        <p:grpSp>
          <p:nvGrpSpPr>
            <p:cNvPr id="29" name="Group 178">
              <a:extLst>
                <a:ext uri="{FF2B5EF4-FFF2-40B4-BE49-F238E27FC236}">
                  <a16:creationId xmlns:a16="http://schemas.microsoft.com/office/drawing/2014/main" id="{CAC21BAD-F907-4C60-8F68-7568784999DE}"/>
                </a:ext>
              </a:extLst>
            </p:cNvPr>
            <p:cNvGrpSpPr/>
            <p:nvPr/>
          </p:nvGrpSpPr>
          <p:grpSpPr>
            <a:xfrm flipH="1">
              <a:off x="2517606" y="1675548"/>
              <a:ext cx="2546898" cy="2822827"/>
              <a:chOff x="3790357" y="1727004"/>
              <a:chExt cx="2546898" cy="2822827"/>
            </a:xfrm>
            <a:solidFill>
              <a:srgbClr val="07A398"/>
            </a:solidFill>
          </p:grpSpPr>
          <p:sp>
            <p:nvSpPr>
              <p:cNvPr id="48" name="Freeform: Shape 179">
                <a:extLst>
                  <a:ext uri="{FF2B5EF4-FFF2-40B4-BE49-F238E27FC236}">
                    <a16:creationId xmlns:a16="http://schemas.microsoft.com/office/drawing/2014/main" id="{430F3F13-9B86-4E69-B16D-C1B3C3F516E6}"/>
                  </a:ext>
                </a:extLst>
              </p:cNvPr>
              <p:cNvSpPr/>
              <p:nvPr/>
            </p:nvSpPr>
            <p:spPr>
              <a:xfrm rot="20419300">
                <a:off x="3790357" y="2577464"/>
                <a:ext cx="1591629" cy="1972367"/>
              </a:xfrm>
              <a:custGeom>
                <a:avLst/>
                <a:gdLst>
                  <a:gd name="connsiteX0" fmla="*/ 760649 w 1591629"/>
                  <a:gd name="connsiteY0" fmla="*/ 0 h 1972367"/>
                  <a:gd name="connsiteX1" fmla="*/ 795715 w 1591629"/>
                  <a:gd name="connsiteY1" fmla="*/ 13842 h 1972367"/>
                  <a:gd name="connsiteX2" fmla="*/ 1152838 w 1591629"/>
                  <a:gd name="connsiteY2" fmla="*/ 196556 h 1972367"/>
                  <a:gd name="connsiteX3" fmla="*/ 1196210 w 1591629"/>
                  <a:gd name="connsiteY3" fmla="*/ 213167 h 1972367"/>
                  <a:gd name="connsiteX4" fmla="*/ 1261729 w 1591629"/>
                  <a:gd name="connsiteY4" fmla="*/ 339129 h 1972367"/>
                  <a:gd name="connsiteX5" fmla="*/ 1204515 w 1591629"/>
                  <a:gd name="connsiteY5" fmla="*/ 402340 h 1972367"/>
                  <a:gd name="connsiteX6" fmla="*/ 1122386 w 1591629"/>
                  <a:gd name="connsiteY6" fmla="*/ 429101 h 1972367"/>
                  <a:gd name="connsiteX7" fmla="*/ 1115927 w 1591629"/>
                  <a:gd name="connsiteY7" fmla="*/ 432793 h 1972367"/>
                  <a:gd name="connsiteX8" fmla="*/ 1205899 w 1591629"/>
                  <a:gd name="connsiteY8" fmla="*/ 485854 h 1972367"/>
                  <a:gd name="connsiteX9" fmla="*/ 1354931 w 1591629"/>
                  <a:gd name="connsiteY9" fmla="*/ 569367 h 1972367"/>
                  <a:gd name="connsiteX10" fmla="*/ 1447673 w 1591629"/>
                  <a:gd name="connsiteY10" fmla="*/ 631656 h 1972367"/>
                  <a:gd name="connsiteX11" fmla="*/ 1531186 w 1591629"/>
                  <a:gd name="connsiteY11" fmla="*/ 681487 h 1972367"/>
                  <a:gd name="connsiteX12" fmla="*/ 1591629 w 1591629"/>
                  <a:gd name="connsiteY12" fmla="*/ 712029 h 1972367"/>
                  <a:gd name="connsiteX13" fmla="*/ 1142918 w 1591629"/>
                  <a:gd name="connsiteY13" fmla="*/ 1972367 h 1972367"/>
                  <a:gd name="connsiteX14" fmla="*/ 1137497 w 1591629"/>
                  <a:gd name="connsiteY14" fmla="*/ 1967119 h 1972367"/>
                  <a:gd name="connsiteX15" fmla="*/ 1111313 w 1591629"/>
                  <a:gd name="connsiteY15" fmla="*/ 1921728 h 1972367"/>
                  <a:gd name="connsiteX16" fmla="*/ 1006575 w 1591629"/>
                  <a:gd name="connsiteY16" fmla="*/ 1776849 h 1972367"/>
                  <a:gd name="connsiteX17" fmla="*/ 949361 w 1591629"/>
                  <a:gd name="connsiteY17" fmla="*/ 1677187 h 1972367"/>
                  <a:gd name="connsiteX18" fmla="*/ 878767 w 1591629"/>
                  <a:gd name="connsiteY18" fmla="*/ 1515697 h 1972367"/>
                  <a:gd name="connsiteX19" fmla="*/ 763879 w 1591629"/>
                  <a:gd name="connsiteY19" fmla="*/ 1288227 h 1972367"/>
                  <a:gd name="connsiteX20" fmla="*/ 751421 w 1591629"/>
                  <a:gd name="connsiteY20" fmla="*/ 1258698 h 1972367"/>
                  <a:gd name="connsiteX21" fmla="*/ 708972 w 1591629"/>
                  <a:gd name="connsiteY21" fmla="*/ 1229629 h 1972367"/>
                  <a:gd name="connsiteX22" fmla="*/ 657295 w 1591629"/>
                  <a:gd name="connsiteY22" fmla="*/ 1208866 h 1972367"/>
                  <a:gd name="connsiteX23" fmla="*/ 626382 w 1591629"/>
                  <a:gd name="connsiteY23" fmla="*/ 1176568 h 1972367"/>
                  <a:gd name="connsiteX24" fmla="*/ 501804 w 1591629"/>
                  <a:gd name="connsiteY24" fmla="*/ 1111511 h 1972367"/>
                  <a:gd name="connsiteX25" fmla="*/ 408140 w 1591629"/>
                  <a:gd name="connsiteY25" fmla="*/ 1116125 h 1972367"/>
                  <a:gd name="connsiteX26" fmla="*/ 340776 w 1591629"/>
                  <a:gd name="connsiteY26" fmla="*/ 1093978 h 1972367"/>
                  <a:gd name="connsiteX27" fmla="*/ 313092 w 1591629"/>
                  <a:gd name="connsiteY27" fmla="*/ 1069985 h 1972367"/>
                  <a:gd name="connsiteX28" fmla="*/ 255417 w 1591629"/>
                  <a:gd name="connsiteY28" fmla="*/ 991086 h 1972367"/>
                  <a:gd name="connsiteX29" fmla="*/ 248034 w 1591629"/>
                  <a:gd name="connsiteY29" fmla="*/ 868354 h 1972367"/>
                  <a:gd name="connsiteX30" fmla="*/ 278025 w 1591629"/>
                  <a:gd name="connsiteY30" fmla="*/ 822214 h 1972367"/>
                  <a:gd name="connsiteX31" fmla="*/ 318628 w 1591629"/>
                  <a:gd name="connsiteY31" fmla="*/ 768230 h 1972367"/>
                  <a:gd name="connsiteX32" fmla="*/ 331086 w 1591629"/>
                  <a:gd name="connsiteY32" fmla="*/ 747928 h 1972367"/>
                  <a:gd name="connsiteX33" fmla="*/ 349080 w 1591629"/>
                  <a:gd name="connsiteY33" fmla="*/ 725320 h 1972367"/>
                  <a:gd name="connsiteX34" fmla="*/ 351849 w 1591629"/>
                  <a:gd name="connsiteY34" fmla="*/ 653342 h 1972367"/>
                  <a:gd name="connsiteX35" fmla="*/ 303402 w 1591629"/>
                  <a:gd name="connsiteY35" fmla="*/ 567060 h 1972367"/>
                  <a:gd name="connsiteX36" fmla="*/ 319551 w 1591629"/>
                  <a:gd name="connsiteY36" fmla="*/ 546297 h 1972367"/>
                  <a:gd name="connsiteX37" fmla="*/ 348619 w 1591629"/>
                  <a:gd name="connsiteY37" fmla="*/ 553679 h 1972367"/>
                  <a:gd name="connsiteX38" fmla="*/ 369382 w 1591629"/>
                  <a:gd name="connsiteY38" fmla="*/ 553218 h 1972367"/>
                  <a:gd name="connsiteX39" fmla="*/ 367998 w 1591629"/>
                  <a:gd name="connsiteY39" fmla="*/ 537992 h 1972367"/>
                  <a:gd name="connsiteX40" fmla="*/ 350004 w 1591629"/>
                  <a:gd name="connsiteY40" fmla="*/ 527380 h 1972367"/>
                  <a:gd name="connsiteX41" fmla="*/ 269259 w 1591629"/>
                  <a:gd name="connsiteY41" fmla="*/ 520458 h 1972367"/>
                  <a:gd name="connsiteX42" fmla="*/ 103155 w 1591629"/>
                  <a:gd name="connsiteY42" fmla="*/ 475703 h 1972367"/>
                  <a:gd name="connsiteX43" fmla="*/ 21948 w 1591629"/>
                  <a:gd name="connsiteY43" fmla="*/ 412491 h 1972367"/>
                  <a:gd name="connsiteX44" fmla="*/ 724 w 1591629"/>
                  <a:gd name="connsiteY44" fmla="*/ 318366 h 1972367"/>
                  <a:gd name="connsiteX45" fmla="*/ 45480 w 1591629"/>
                  <a:gd name="connsiteY45" fmla="*/ 166104 h 1972367"/>
                  <a:gd name="connsiteX46" fmla="*/ 65320 w 1591629"/>
                  <a:gd name="connsiteY46" fmla="*/ 164258 h 1972367"/>
                  <a:gd name="connsiteX47" fmla="*/ 58860 w 1591629"/>
                  <a:gd name="connsiteY47" fmla="*/ 152262 h 1972367"/>
                  <a:gd name="connsiteX48" fmla="*/ 83776 w 1591629"/>
                  <a:gd name="connsiteY48" fmla="*/ 188712 h 1972367"/>
                  <a:gd name="connsiteX49" fmla="*/ 72702 w 1591629"/>
                  <a:gd name="connsiteY49" fmla="*/ 269457 h 1972367"/>
                  <a:gd name="connsiteX50" fmla="*/ 70395 w 1591629"/>
                  <a:gd name="connsiteY50" fmla="*/ 326671 h 1972367"/>
                  <a:gd name="connsiteX51" fmla="*/ 90697 w 1591629"/>
                  <a:gd name="connsiteY51" fmla="*/ 351125 h 1972367"/>
                  <a:gd name="connsiteX52" fmla="*/ 229117 w 1591629"/>
                  <a:gd name="connsiteY52" fmla="*/ 382500 h 1972367"/>
                  <a:gd name="connsiteX53" fmla="*/ 458894 w 1591629"/>
                  <a:gd name="connsiteY53" fmla="*/ 374195 h 1972367"/>
                  <a:gd name="connsiteX54" fmla="*/ 487039 w 1591629"/>
                  <a:gd name="connsiteY54" fmla="*/ 357585 h 1972367"/>
                  <a:gd name="connsiteX55" fmla="*/ 676674 w 1591629"/>
                  <a:gd name="connsiteY55" fmla="*/ 278685 h 1972367"/>
                  <a:gd name="connsiteX56" fmla="*/ 780489 w 1591629"/>
                  <a:gd name="connsiteY56" fmla="*/ 262998 h 1972367"/>
                  <a:gd name="connsiteX57" fmla="*/ 838626 w 1591629"/>
                  <a:gd name="connsiteY57" fmla="*/ 252385 h 1972367"/>
                  <a:gd name="connsiteX58" fmla="*/ 886149 w 1591629"/>
                  <a:gd name="connsiteY58" fmla="*/ 262075 h 1972367"/>
                  <a:gd name="connsiteX59" fmla="*/ 915218 w 1591629"/>
                  <a:gd name="connsiteY59" fmla="*/ 266227 h 1972367"/>
                  <a:gd name="connsiteX60" fmla="*/ 943363 w 1591629"/>
                  <a:gd name="connsiteY60" fmla="*/ 259306 h 1972367"/>
                  <a:gd name="connsiteX61" fmla="*/ 996885 w 1591629"/>
                  <a:gd name="connsiteY61" fmla="*/ 279608 h 1972367"/>
                  <a:gd name="connsiteX62" fmla="*/ 1013496 w 1591629"/>
                  <a:gd name="connsiteY62" fmla="*/ 288375 h 1972367"/>
                  <a:gd name="connsiteX63" fmla="*/ 1075784 w 1591629"/>
                  <a:gd name="connsiteY63" fmla="*/ 288375 h 1972367"/>
                  <a:gd name="connsiteX64" fmla="*/ 1057328 w 1591629"/>
                  <a:gd name="connsiteY64" fmla="*/ 269457 h 1972367"/>
                  <a:gd name="connsiteX65" fmla="*/ 922139 w 1591629"/>
                  <a:gd name="connsiteY65" fmla="*/ 180869 h 1972367"/>
                  <a:gd name="connsiteX66" fmla="*/ 775414 w 1591629"/>
                  <a:gd name="connsiteY66" fmla="*/ 59521 h 1972367"/>
                  <a:gd name="connsiteX67" fmla="*/ 750037 w 1591629"/>
                  <a:gd name="connsiteY67" fmla="*/ 11535 h 1972367"/>
                  <a:gd name="connsiteX68" fmla="*/ 760649 w 1591629"/>
                  <a:gd name="connsiteY68" fmla="*/ 0 h 1972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591629" h="1972367">
                    <a:moveTo>
                      <a:pt x="760649" y="0"/>
                    </a:moveTo>
                    <a:cubicBezTo>
                      <a:pt x="774491" y="461"/>
                      <a:pt x="786026" y="5075"/>
                      <a:pt x="795715" y="13842"/>
                    </a:cubicBezTo>
                    <a:cubicBezTo>
                      <a:pt x="897684" y="108429"/>
                      <a:pt x="1025492" y="151800"/>
                      <a:pt x="1152838" y="196556"/>
                    </a:cubicBezTo>
                    <a:cubicBezTo>
                      <a:pt x="1167603" y="202093"/>
                      <a:pt x="1182368" y="206707"/>
                      <a:pt x="1196210" y="213167"/>
                    </a:cubicBezTo>
                    <a:cubicBezTo>
                      <a:pt x="1244657" y="234852"/>
                      <a:pt x="1271879" y="288375"/>
                      <a:pt x="1261729" y="339129"/>
                    </a:cubicBezTo>
                    <a:cubicBezTo>
                      <a:pt x="1255269" y="371427"/>
                      <a:pt x="1234506" y="391728"/>
                      <a:pt x="1204515" y="402340"/>
                    </a:cubicBezTo>
                    <a:cubicBezTo>
                      <a:pt x="1177292" y="412030"/>
                      <a:pt x="1149608" y="420335"/>
                      <a:pt x="1122386" y="429101"/>
                    </a:cubicBezTo>
                    <a:cubicBezTo>
                      <a:pt x="1120541" y="430024"/>
                      <a:pt x="1118695" y="431408"/>
                      <a:pt x="1115927" y="432793"/>
                    </a:cubicBezTo>
                    <a:cubicBezTo>
                      <a:pt x="1144994" y="453094"/>
                      <a:pt x="1175908" y="468782"/>
                      <a:pt x="1205899" y="485854"/>
                    </a:cubicBezTo>
                    <a:cubicBezTo>
                      <a:pt x="1255269" y="513538"/>
                      <a:pt x="1306023" y="540299"/>
                      <a:pt x="1354931" y="569367"/>
                    </a:cubicBezTo>
                    <a:cubicBezTo>
                      <a:pt x="1387229" y="588284"/>
                      <a:pt x="1420450" y="606740"/>
                      <a:pt x="1447673" y="631656"/>
                    </a:cubicBezTo>
                    <a:cubicBezTo>
                      <a:pt x="1472588" y="654726"/>
                      <a:pt x="1501195" y="668106"/>
                      <a:pt x="1531186" y="681487"/>
                    </a:cubicBezTo>
                    <a:lnTo>
                      <a:pt x="1591629" y="712029"/>
                    </a:lnTo>
                    <a:lnTo>
                      <a:pt x="1142918" y="1972367"/>
                    </a:lnTo>
                    <a:lnTo>
                      <a:pt x="1137497" y="1967119"/>
                    </a:lnTo>
                    <a:cubicBezTo>
                      <a:pt x="1126885" y="1953335"/>
                      <a:pt x="1118234" y="1938108"/>
                      <a:pt x="1111313" y="1921728"/>
                    </a:cubicBezTo>
                    <a:cubicBezTo>
                      <a:pt x="1087781" y="1864976"/>
                      <a:pt x="1053638" y="1816991"/>
                      <a:pt x="1006575" y="1776849"/>
                    </a:cubicBezTo>
                    <a:cubicBezTo>
                      <a:pt x="976122" y="1751011"/>
                      <a:pt x="957205" y="1716867"/>
                      <a:pt x="949361" y="1677187"/>
                    </a:cubicBezTo>
                    <a:cubicBezTo>
                      <a:pt x="937826" y="1618128"/>
                      <a:pt x="911526" y="1565067"/>
                      <a:pt x="878767" y="1515697"/>
                    </a:cubicBezTo>
                    <a:cubicBezTo>
                      <a:pt x="831243" y="1444180"/>
                      <a:pt x="792947" y="1368972"/>
                      <a:pt x="763879" y="1288227"/>
                    </a:cubicBezTo>
                    <a:cubicBezTo>
                      <a:pt x="760188" y="1278076"/>
                      <a:pt x="755112" y="1268848"/>
                      <a:pt x="751421" y="1258698"/>
                    </a:cubicBezTo>
                    <a:cubicBezTo>
                      <a:pt x="744500" y="1238396"/>
                      <a:pt x="735272" y="1225015"/>
                      <a:pt x="708972" y="1229629"/>
                    </a:cubicBezTo>
                    <a:cubicBezTo>
                      <a:pt x="689593" y="1233321"/>
                      <a:pt x="672060" y="1222247"/>
                      <a:pt x="657295" y="1208866"/>
                    </a:cubicBezTo>
                    <a:cubicBezTo>
                      <a:pt x="646222" y="1198716"/>
                      <a:pt x="635148" y="1188565"/>
                      <a:pt x="626382" y="1176568"/>
                    </a:cubicBezTo>
                    <a:cubicBezTo>
                      <a:pt x="595929" y="1133197"/>
                      <a:pt x="552558" y="1116125"/>
                      <a:pt x="501804" y="1111511"/>
                    </a:cubicBezTo>
                    <a:cubicBezTo>
                      <a:pt x="469967" y="1108281"/>
                      <a:pt x="439053" y="1109204"/>
                      <a:pt x="408140" y="1116125"/>
                    </a:cubicBezTo>
                    <a:cubicBezTo>
                      <a:pt x="381840" y="1121662"/>
                      <a:pt x="358308" y="1117048"/>
                      <a:pt x="340776" y="1093978"/>
                    </a:cubicBezTo>
                    <a:cubicBezTo>
                      <a:pt x="333393" y="1083827"/>
                      <a:pt x="323703" y="1075983"/>
                      <a:pt x="313092" y="1069985"/>
                    </a:cubicBezTo>
                    <a:cubicBezTo>
                      <a:pt x="281716" y="1052452"/>
                      <a:pt x="264183" y="1025229"/>
                      <a:pt x="255417" y="991086"/>
                    </a:cubicBezTo>
                    <a:cubicBezTo>
                      <a:pt x="245266" y="950483"/>
                      <a:pt x="234654" y="910341"/>
                      <a:pt x="248034" y="868354"/>
                    </a:cubicBezTo>
                    <a:cubicBezTo>
                      <a:pt x="254032" y="849898"/>
                      <a:pt x="262338" y="834210"/>
                      <a:pt x="278025" y="822214"/>
                    </a:cubicBezTo>
                    <a:cubicBezTo>
                      <a:pt x="296481" y="808372"/>
                      <a:pt x="311246" y="790839"/>
                      <a:pt x="318628" y="768230"/>
                    </a:cubicBezTo>
                    <a:cubicBezTo>
                      <a:pt x="320935" y="760848"/>
                      <a:pt x="326472" y="754388"/>
                      <a:pt x="331086" y="747928"/>
                    </a:cubicBezTo>
                    <a:cubicBezTo>
                      <a:pt x="336623" y="740085"/>
                      <a:pt x="343083" y="733164"/>
                      <a:pt x="349080" y="725320"/>
                    </a:cubicBezTo>
                    <a:cubicBezTo>
                      <a:pt x="374919" y="691638"/>
                      <a:pt x="374919" y="687485"/>
                      <a:pt x="351849" y="653342"/>
                    </a:cubicBezTo>
                    <a:cubicBezTo>
                      <a:pt x="333393" y="625658"/>
                      <a:pt x="314937" y="598435"/>
                      <a:pt x="303402" y="567060"/>
                    </a:cubicBezTo>
                    <a:cubicBezTo>
                      <a:pt x="298326" y="552756"/>
                      <a:pt x="303864" y="544913"/>
                      <a:pt x="319551" y="546297"/>
                    </a:cubicBezTo>
                    <a:cubicBezTo>
                      <a:pt x="329241" y="547220"/>
                      <a:pt x="338930" y="550911"/>
                      <a:pt x="348619" y="553679"/>
                    </a:cubicBezTo>
                    <a:cubicBezTo>
                      <a:pt x="355540" y="555525"/>
                      <a:pt x="363846" y="558755"/>
                      <a:pt x="369382" y="553218"/>
                    </a:cubicBezTo>
                    <a:cubicBezTo>
                      <a:pt x="371689" y="550911"/>
                      <a:pt x="369843" y="543067"/>
                      <a:pt x="367998" y="537992"/>
                    </a:cubicBezTo>
                    <a:cubicBezTo>
                      <a:pt x="364768" y="530148"/>
                      <a:pt x="357847" y="525995"/>
                      <a:pt x="350004" y="527380"/>
                    </a:cubicBezTo>
                    <a:cubicBezTo>
                      <a:pt x="322320" y="531993"/>
                      <a:pt x="296019" y="525073"/>
                      <a:pt x="269259" y="520458"/>
                    </a:cubicBezTo>
                    <a:cubicBezTo>
                      <a:pt x="212506" y="510769"/>
                      <a:pt x="155754" y="500157"/>
                      <a:pt x="103155" y="475703"/>
                    </a:cubicBezTo>
                    <a:cubicBezTo>
                      <a:pt x="71318" y="460938"/>
                      <a:pt x="44557" y="440175"/>
                      <a:pt x="21948" y="412491"/>
                    </a:cubicBezTo>
                    <a:cubicBezTo>
                      <a:pt x="-1122" y="383884"/>
                      <a:pt x="-1122" y="351586"/>
                      <a:pt x="724" y="318366"/>
                    </a:cubicBezTo>
                    <a:cubicBezTo>
                      <a:pt x="3954" y="264382"/>
                      <a:pt x="22410" y="214551"/>
                      <a:pt x="45480" y="166104"/>
                    </a:cubicBezTo>
                    <a:cubicBezTo>
                      <a:pt x="48248" y="160106"/>
                      <a:pt x="48710" y="160567"/>
                      <a:pt x="65320" y="164258"/>
                    </a:cubicBezTo>
                    <a:cubicBezTo>
                      <a:pt x="64859" y="159183"/>
                      <a:pt x="55631" y="158721"/>
                      <a:pt x="58860" y="152262"/>
                    </a:cubicBezTo>
                    <a:cubicBezTo>
                      <a:pt x="75009" y="157337"/>
                      <a:pt x="82853" y="168411"/>
                      <a:pt x="83776" y="188712"/>
                    </a:cubicBezTo>
                    <a:cubicBezTo>
                      <a:pt x="85160" y="216396"/>
                      <a:pt x="76855" y="242696"/>
                      <a:pt x="72702" y="269457"/>
                    </a:cubicBezTo>
                    <a:cubicBezTo>
                      <a:pt x="69473" y="288375"/>
                      <a:pt x="65320" y="307292"/>
                      <a:pt x="70395" y="326671"/>
                    </a:cubicBezTo>
                    <a:cubicBezTo>
                      <a:pt x="73164" y="338667"/>
                      <a:pt x="79162" y="346511"/>
                      <a:pt x="90697" y="351125"/>
                    </a:cubicBezTo>
                    <a:cubicBezTo>
                      <a:pt x="134991" y="369581"/>
                      <a:pt x="182054" y="377886"/>
                      <a:pt x="229117" y="382500"/>
                    </a:cubicBezTo>
                    <a:cubicBezTo>
                      <a:pt x="305709" y="389882"/>
                      <a:pt x="382763" y="388498"/>
                      <a:pt x="458894" y="374195"/>
                    </a:cubicBezTo>
                    <a:cubicBezTo>
                      <a:pt x="470890" y="371888"/>
                      <a:pt x="479195" y="366351"/>
                      <a:pt x="487039" y="357585"/>
                    </a:cubicBezTo>
                    <a:cubicBezTo>
                      <a:pt x="536870" y="299448"/>
                      <a:pt x="601005" y="274533"/>
                      <a:pt x="676674" y="278685"/>
                    </a:cubicBezTo>
                    <a:cubicBezTo>
                      <a:pt x="712202" y="280531"/>
                      <a:pt x="746346" y="270841"/>
                      <a:pt x="780489" y="262998"/>
                    </a:cubicBezTo>
                    <a:cubicBezTo>
                      <a:pt x="799868" y="258845"/>
                      <a:pt x="818785" y="254692"/>
                      <a:pt x="838626" y="252385"/>
                    </a:cubicBezTo>
                    <a:cubicBezTo>
                      <a:pt x="855697" y="250540"/>
                      <a:pt x="871846" y="251463"/>
                      <a:pt x="886149" y="262075"/>
                    </a:cubicBezTo>
                    <a:cubicBezTo>
                      <a:pt x="894916" y="268534"/>
                      <a:pt x="905067" y="268996"/>
                      <a:pt x="915218" y="266227"/>
                    </a:cubicBezTo>
                    <a:cubicBezTo>
                      <a:pt x="924907" y="263920"/>
                      <a:pt x="934135" y="261613"/>
                      <a:pt x="943363" y="259306"/>
                    </a:cubicBezTo>
                    <a:cubicBezTo>
                      <a:pt x="965972" y="253308"/>
                      <a:pt x="984428" y="259306"/>
                      <a:pt x="996885" y="279608"/>
                    </a:cubicBezTo>
                    <a:cubicBezTo>
                      <a:pt x="1001038" y="286529"/>
                      <a:pt x="1005652" y="288375"/>
                      <a:pt x="1013496" y="288375"/>
                    </a:cubicBezTo>
                    <a:cubicBezTo>
                      <a:pt x="1033797" y="287913"/>
                      <a:pt x="1054099" y="288375"/>
                      <a:pt x="1075784" y="288375"/>
                    </a:cubicBezTo>
                    <a:cubicBezTo>
                      <a:pt x="1071632" y="279147"/>
                      <a:pt x="1063788" y="274533"/>
                      <a:pt x="1057328" y="269457"/>
                    </a:cubicBezTo>
                    <a:cubicBezTo>
                      <a:pt x="1014880" y="235775"/>
                      <a:pt x="966894" y="210860"/>
                      <a:pt x="922139" y="180869"/>
                    </a:cubicBezTo>
                    <a:cubicBezTo>
                      <a:pt x="869078" y="144879"/>
                      <a:pt x="822015" y="102892"/>
                      <a:pt x="775414" y="59521"/>
                    </a:cubicBezTo>
                    <a:cubicBezTo>
                      <a:pt x="761572" y="46601"/>
                      <a:pt x="750498" y="31837"/>
                      <a:pt x="750037" y="11535"/>
                    </a:cubicBezTo>
                    <a:cubicBezTo>
                      <a:pt x="750037" y="3230"/>
                      <a:pt x="751882" y="0"/>
                      <a:pt x="760649" y="0"/>
                    </a:cubicBezTo>
                    <a:close/>
                  </a:path>
                </a:pathLst>
              </a:custGeom>
              <a:grpFill/>
              <a:ln w="4614"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sp>
            <p:nvSpPr>
              <p:cNvPr id="49" name="Up Arrow 7">
                <a:extLst>
                  <a:ext uri="{FF2B5EF4-FFF2-40B4-BE49-F238E27FC236}">
                    <a16:creationId xmlns:a16="http://schemas.microsoft.com/office/drawing/2014/main" id="{0C937FAC-C925-40BE-BAA6-361DE57A6ACE}"/>
                  </a:ext>
                </a:extLst>
              </p:cNvPr>
              <p:cNvSpPr/>
              <p:nvPr/>
            </p:nvSpPr>
            <p:spPr>
              <a:xfrm rot="10800000" flipV="1">
                <a:off x="4826586" y="1727004"/>
                <a:ext cx="1510669" cy="2651760"/>
              </a:xfrm>
              <a:prstGeom prst="upArrow">
                <a:avLst>
                  <a:gd name="adj1" fmla="val 50000"/>
                  <a:gd name="adj2" fmla="val 61937"/>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grpSp>
        <p:grpSp>
          <p:nvGrpSpPr>
            <p:cNvPr id="30" name="Group 181">
              <a:extLst>
                <a:ext uri="{FF2B5EF4-FFF2-40B4-BE49-F238E27FC236}">
                  <a16:creationId xmlns:a16="http://schemas.microsoft.com/office/drawing/2014/main" id="{1694CC7B-CFA0-41D7-992B-5CF188F5A483}"/>
                </a:ext>
              </a:extLst>
            </p:cNvPr>
            <p:cNvGrpSpPr/>
            <p:nvPr/>
          </p:nvGrpSpPr>
          <p:grpSpPr>
            <a:xfrm flipH="1">
              <a:off x="654335" y="3123657"/>
              <a:ext cx="2503314" cy="3047413"/>
              <a:chOff x="5843802" y="2795035"/>
              <a:chExt cx="2503314" cy="3047413"/>
            </a:xfrm>
            <a:solidFill>
              <a:srgbClr val="E62601"/>
            </a:solidFill>
          </p:grpSpPr>
          <p:sp>
            <p:nvSpPr>
              <p:cNvPr id="46" name="Freeform: Shape 182">
                <a:extLst>
                  <a:ext uri="{FF2B5EF4-FFF2-40B4-BE49-F238E27FC236}">
                    <a16:creationId xmlns:a16="http://schemas.microsoft.com/office/drawing/2014/main" id="{F124E9BD-BA2F-4C30-9132-147F9E81DA8A}"/>
                  </a:ext>
                </a:extLst>
              </p:cNvPr>
              <p:cNvSpPr/>
              <p:nvPr/>
            </p:nvSpPr>
            <p:spPr>
              <a:xfrm rot="2082747" flipH="1">
                <a:off x="6613404" y="2795035"/>
                <a:ext cx="1733712" cy="1835947"/>
              </a:xfrm>
              <a:custGeom>
                <a:avLst/>
                <a:gdLst>
                  <a:gd name="connsiteX0" fmla="*/ 975077 w 1504382"/>
                  <a:gd name="connsiteY0" fmla="*/ 0 h 1640133"/>
                  <a:gd name="connsiteX1" fmla="*/ 910776 w 1504382"/>
                  <a:gd name="connsiteY1" fmla="*/ 0 h 1640133"/>
                  <a:gd name="connsiteX2" fmla="*/ 870129 w 1504382"/>
                  <a:gd name="connsiteY2" fmla="*/ 13549 h 1640133"/>
                  <a:gd name="connsiteX3" fmla="*/ 795723 w 1504382"/>
                  <a:gd name="connsiteY3" fmla="*/ 17683 h 1640133"/>
                  <a:gd name="connsiteX4" fmla="*/ 602132 w 1504382"/>
                  <a:gd name="connsiteY4" fmla="*/ 95073 h 1640133"/>
                  <a:gd name="connsiteX5" fmla="*/ 562174 w 1504382"/>
                  <a:gd name="connsiteY5" fmla="*/ 126076 h 1640133"/>
                  <a:gd name="connsiteX6" fmla="*/ 541505 w 1504382"/>
                  <a:gd name="connsiteY6" fmla="*/ 175450 h 1640133"/>
                  <a:gd name="connsiteX7" fmla="*/ 545409 w 1504382"/>
                  <a:gd name="connsiteY7" fmla="*/ 200481 h 1640133"/>
                  <a:gd name="connsiteX8" fmla="*/ 499250 w 1504382"/>
                  <a:gd name="connsiteY8" fmla="*/ 294866 h 1640133"/>
                  <a:gd name="connsiteX9" fmla="*/ 421860 w 1504382"/>
                  <a:gd name="connsiteY9" fmla="*/ 339417 h 1640133"/>
                  <a:gd name="connsiteX10" fmla="*/ 411755 w 1504382"/>
                  <a:gd name="connsiteY10" fmla="*/ 406244 h 1640133"/>
                  <a:gd name="connsiteX11" fmla="*/ 454010 w 1504382"/>
                  <a:gd name="connsiteY11" fmla="*/ 449877 h 1640133"/>
                  <a:gd name="connsiteX12" fmla="*/ 533468 w 1504382"/>
                  <a:gd name="connsiteY12" fmla="*/ 471693 h 1640133"/>
                  <a:gd name="connsiteX13" fmla="*/ 571359 w 1504382"/>
                  <a:gd name="connsiteY13" fmla="*/ 448499 h 1640133"/>
                  <a:gd name="connsiteX14" fmla="*/ 589272 w 1504382"/>
                  <a:gd name="connsiteY14" fmla="*/ 433802 h 1640133"/>
                  <a:gd name="connsiteX15" fmla="*/ 607643 w 1504382"/>
                  <a:gd name="connsiteY15" fmla="*/ 439772 h 1640133"/>
                  <a:gd name="connsiteX16" fmla="*/ 599606 w 1504382"/>
                  <a:gd name="connsiteY16" fmla="*/ 456307 h 1640133"/>
                  <a:gd name="connsiteX17" fmla="*/ 551839 w 1504382"/>
                  <a:gd name="connsiteY17" fmla="*/ 478812 h 1640133"/>
                  <a:gd name="connsiteX18" fmla="*/ 528875 w 1504382"/>
                  <a:gd name="connsiteY18" fmla="*/ 503155 h 1640133"/>
                  <a:gd name="connsiteX19" fmla="*/ 559188 w 1504382"/>
                  <a:gd name="connsiteY19" fmla="*/ 540128 h 1640133"/>
                  <a:gd name="connsiteX20" fmla="*/ 611548 w 1504382"/>
                  <a:gd name="connsiteY20" fmla="*/ 537142 h 1640133"/>
                  <a:gd name="connsiteX21" fmla="*/ 635201 w 1504382"/>
                  <a:gd name="connsiteY21" fmla="*/ 533468 h 1640133"/>
                  <a:gd name="connsiteX22" fmla="*/ 653113 w 1504382"/>
                  <a:gd name="connsiteY22" fmla="*/ 538061 h 1640133"/>
                  <a:gd name="connsiteX23" fmla="*/ 654262 w 1504382"/>
                  <a:gd name="connsiteY23" fmla="*/ 560336 h 1640133"/>
                  <a:gd name="connsiteX24" fmla="*/ 640942 w 1504382"/>
                  <a:gd name="connsiteY24" fmla="*/ 575493 h 1640133"/>
                  <a:gd name="connsiteX25" fmla="*/ 529104 w 1504382"/>
                  <a:gd name="connsiteY25" fmla="*/ 699272 h 1640133"/>
                  <a:gd name="connsiteX26" fmla="*/ 504303 w 1504382"/>
                  <a:gd name="connsiteY26" fmla="*/ 764032 h 1640133"/>
                  <a:gd name="connsiteX27" fmla="*/ 469626 w 1504382"/>
                  <a:gd name="connsiteY27" fmla="*/ 805139 h 1640133"/>
                  <a:gd name="connsiteX28" fmla="*/ 302674 w 1504382"/>
                  <a:gd name="connsiteY28" fmla="*/ 902739 h 1640133"/>
                  <a:gd name="connsiteX29" fmla="*/ 175220 w 1504382"/>
                  <a:gd name="connsiteY29" fmla="*/ 992301 h 1640133"/>
                  <a:gd name="connsiteX30" fmla="*/ 88414 w 1504382"/>
                  <a:gd name="connsiteY30" fmla="*/ 1090360 h 1640133"/>
                  <a:gd name="connsiteX31" fmla="*/ 5282 w 1504382"/>
                  <a:gd name="connsiteY31" fmla="*/ 1293137 h 1640133"/>
                  <a:gd name="connsiteX32" fmla="*/ 0 w 1504382"/>
                  <a:gd name="connsiteY32" fmla="*/ 1303012 h 1640133"/>
                  <a:gd name="connsiteX33" fmla="*/ 0 w 1504382"/>
                  <a:gd name="connsiteY33" fmla="*/ 1378795 h 1640133"/>
                  <a:gd name="connsiteX34" fmla="*/ 30313 w 1504382"/>
                  <a:gd name="connsiteY34" fmla="*/ 1362720 h 1640133"/>
                  <a:gd name="connsiteX35" fmla="*/ 30543 w 1504382"/>
                  <a:gd name="connsiteY35" fmla="*/ 1387751 h 1640133"/>
                  <a:gd name="connsiteX36" fmla="*/ 39729 w 1504382"/>
                  <a:gd name="connsiteY36" fmla="*/ 1427710 h 1640133"/>
                  <a:gd name="connsiteX37" fmla="*/ 52130 w 1504382"/>
                  <a:gd name="connsiteY37" fmla="*/ 1435977 h 1640133"/>
                  <a:gd name="connsiteX38" fmla="*/ 60626 w 1504382"/>
                  <a:gd name="connsiteY38" fmla="*/ 1425183 h 1640133"/>
                  <a:gd name="connsiteX39" fmla="*/ 64301 w 1504382"/>
                  <a:gd name="connsiteY39" fmla="*/ 1413931 h 1640133"/>
                  <a:gd name="connsiteX40" fmla="*/ 67975 w 1504382"/>
                  <a:gd name="connsiteY40" fmla="*/ 1430925 h 1640133"/>
                  <a:gd name="connsiteX41" fmla="*/ 76013 w 1504382"/>
                  <a:gd name="connsiteY41" fmla="*/ 1441029 h 1640133"/>
                  <a:gd name="connsiteX42" fmla="*/ 88414 w 1504382"/>
                  <a:gd name="connsiteY42" fmla="*/ 1431614 h 1640133"/>
                  <a:gd name="connsiteX43" fmla="*/ 94384 w 1504382"/>
                  <a:gd name="connsiteY43" fmla="*/ 1408419 h 1640133"/>
                  <a:gd name="connsiteX44" fmla="*/ 99896 w 1504382"/>
                  <a:gd name="connsiteY44" fmla="*/ 1398085 h 1640133"/>
                  <a:gd name="connsiteX45" fmla="*/ 108393 w 1504382"/>
                  <a:gd name="connsiteY45" fmla="*/ 1410946 h 1640133"/>
                  <a:gd name="connsiteX46" fmla="*/ 126305 w 1504382"/>
                  <a:gd name="connsiteY46" fmla="*/ 1413012 h 1640133"/>
                  <a:gd name="connsiteX47" fmla="*/ 135721 w 1504382"/>
                  <a:gd name="connsiteY47" fmla="*/ 1392344 h 1640133"/>
                  <a:gd name="connsiteX48" fmla="*/ 158226 w 1504382"/>
                  <a:gd name="connsiteY48" fmla="*/ 1370069 h 1640133"/>
                  <a:gd name="connsiteX49" fmla="*/ 202318 w 1504382"/>
                  <a:gd name="connsiteY49" fmla="*/ 1329192 h 1640133"/>
                  <a:gd name="connsiteX50" fmla="*/ 213341 w 1504382"/>
                  <a:gd name="connsiteY50" fmla="*/ 1287166 h 1640133"/>
                  <a:gd name="connsiteX51" fmla="*/ 217475 w 1504382"/>
                  <a:gd name="connsiteY51" fmla="*/ 1270402 h 1640133"/>
                  <a:gd name="connsiteX52" fmla="*/ 244343 w 1504382"/>
                  <a:gd name="connsiteY52" fmla="*/ 1249964 h 1640133"/>
                  <a:gd name="connsiteX53" fmla="*/ 338269 w 1504382"/>
                  <a:gd name="connsiteY53" fmla="*/ 1253408 h 1640133"/>
                  <a:gd name="connsiteX54" fmla="*/ 531401 w 1504382"/>
                  <a:gd name="connsiteY54" fmla="*/ 1270862 h 1640133"/>
                  <a:gd name="connsiteX55" fmla="*/ 543572 w 1504382"/>
                  <a:gd name="connsiteY55" fmla="*/ 1273847 h 1640133"/>
                  <a:gd name="connsiteX56" fmla="*/ 547017 w 1504382"/>
                  <a:gd name="connsiteY56" fmla="*/ 1295204 h 1640133"/>
                  <a:gd name="connsiteX57" fmla="*/ 401651 w 1504382"/>
                  <a:gd name="connsiteY57" fmla="*/ 1398775 h 1640133"/>
                  <a:gd name="connsiteX58" fmla="*/ 375931 w 1504382"/>
                  <a:gd name="connsiteY58" fmla="*/ 1415998 h 1640133"/>
                  <a:gd name="connsiteX59" fmla="*/ 351358 w 1504382"/>
                  <a:gd name="connsiteY59" fmla="*/ 1432762 h 1640133"/>
                  <a:gd name="connsiteX60" fmla="*/ 329083 w 1504382"/>
                  <a:gd name="connsiteY60" fmla="*/ 1468357 h 1640133"/>
                  <a:gd name="connsiteX61" fmla="*/ 324720 w 1504382"/>
                  <a:gd name="connsiteY61" fmla="*/ 1541614 h 1640133"/>
                  <a:gd name="connsiteX62" fmla="*/ 340565 w 1504382"/>
                  <a:gd name="connsiteY62" fmla="*/ 1564579 h 1640133"/>
                  <a:gd name="connsiteX63" fmla="*/ 372256 w 1504382"/>
                  <a:gd name="connsiteY63" fmla="*/ 1563890 h 1640133"/>
                  <a:gd name="connsiteX64" fmla="*/ 396599 w 1504382"/>
                  <a:gd name="connsiteY64" fmla="*/ 1557689 h 1640133"/>
                  <a:gd name="connsiteX65" fmla="*/ 396369 w 1504382"/>
                  <a:gd name="connsiteY65" fmla="*/ 1559756 h 1640133"/>
                  <a:gd name="connsiteX66" fmla="*/ 413133 w 1504382"/>
                  <a:gd name="connsiteY66" fmla="*/ 1592825 h 1640133"/>
                  <a:gd name="connsiteX67" fmla="*/ 519919 w 1504382"/>
                  <a:gd name="connsiteY67" fmla="*/ 1582491 h 1640133"/>
                  <a:gd name="connsiteX68" fmla="*/ 544261 w 1504382"/>
                  <a:gd name="connsiteY68" fmla="*/ 1577669 h 1640133"/>
                  <a:gd name="connsiteX69" fmla="*/ 517852 w 1504382"/>
                  <a:gd name="connsiteY69" fmla="*/ 1608211 h 1640133"/>
                  <a:gd name="connsiteX70" fmla="*/ 511192 w 1504382"/>
                  <a:gd name="connsiteY70" fmla="*/ 1617397 h 1640133"/>
                  <a:gd name="connsiteX71" fmla="*/ 512111 w 1504382"/>
                  <a:gd name="connsiteY71" fmla="*/ 1628880 h 1640133"/>
                  <a:gd name="connsiteX72" fmla="*/ 521067 w 1504382"/>
                  <a:gd name="connsiteY72" fmla="*/ 1629569 h 1640133"/>
                  <a:gd name="connsiteX73" fmla="*/ 531401 w 1504382"/>
                  <a:gd name="connsiteY73" fmla="*/ 1627732 h 1640133"/>
                  <a:gd name="connsiteX74" fmla="*/ 533698 w 1504382"/>
                  <a:gd name="connsiteY74" fmla="*/ 1631636 h 1640133"/>
                  <a:gd name="connsiteX75" fmla="*/ 523109 w 1504382"/>
                  <a:gd name="connsiteY75" fmla="*/ 1640133 h 1640133"/>
                  <a:gd name="connsiteX76" fmla="*/ 1503385 w 1504382"/>
                  <a:gd name="connsiteY76" fmla="*/ 1569052 h 1640133"/>
                  <a:gd name="connsiteX77" fmla="*/ 1504382 w 1504382"/>
                  <a:gd name="connsiteY77" fmla="*/ 1556426 h 1640133"/>
                  <a:gd name="connsiteX78" fmla="*/ 1497751 w 1504382"/>
                  <a:gd name="connsiteY78" fmla="*/ 1472491 h 1640133"/>
                  <a:gd name="connsiteX79" fmla="*/ 1444244 w 1504382"/>
                  <a:gd name="connsiteY79" fmla="*/ 1240319 h 1640133"/>
                  <a:gd name="connsiteX80" fmla="*/ 1420131 w 1504382"/>
                  <a:gd name="connsiteY80" fmla="*/ 950046 h 1640133"/>
                  <a:gd name="connsiteX81" fmla="*/ 1393492 w 1504382"/>
                  <a:gd name="connsiteY81" fmla="*/ 736934 h 1640133"/>
                  <a:gd name="connsiteX82" fmla="*/ 1295893 w 1504382"/>
                  <a:gd name="connsiteY82" fmla="*/ 546328 h 1640133"/>
                  <a:gd name="connsiteX83" fmla="*/ 1242385 w 1504382"/>
                  <a:gd name="connsiteY83" fmla="*/ 456766 h 1640133"/>
                  <a:gd name="connsiteX84" fmla="*/ 1221717 w 1504382"/>
                  <a:gd name="connsiteY84" fmla="*/ 386035 h 1640133"/>
                  <a:gd name="connsiteX85" fmla="*/ 1066246 w 1504382"/>
                  <a:gd name="connsiteY85" fmla="*/ 122401 h 1640133"/>
                  <a:gd name="connsiteX86" fmla="*/ 1046727 w 1504382"/>
                  <a:gd name="connsiteY86" fmla="*/ 108393 h 1640133"/>
                  <a:gd name="connsiteX87" fmla="*/ 1018021 w 1504382"/>
                  <a:gd name="connsiteY87" fmla="*/ 53967 h 1640133"/>
                  <a:gd name="connsiteX88" fmla="*/ 994367 w 1504382"/>
                  <a:gd name="connsiteY88" fmla="*/ 11712 h 1640133"/>
                  <a:gd name="connsiteX89" fmla="*/ 975077 w 1504382"/>
                  <a:gd name="connsiteY89" fmla="*/ 0 h 1640133"/>
                  <a:gd name="connsiteX0" fmla="*/ 975077 w 1504382"/>
                  <a:gd name="connsiteY0" fmla="*/ 0 h 1631636"/>
                  <a:gd name="connsiteX1" fmla="*/ 910776 w 1504382"/>
                  <a:gd name="connsiteY1" fmla="*/ 0 h 1631636"/>
                  <a:gd name="connsiteX2" fmla="*/ 870129 w 1504382"/>
                  <a:gd name="connsiteY2" fmla="*/ 13549 h 1631636"/>
                  <a:gd name="connsiteX3" fmla="*/ 795723 w 1504382"/>
                  <a:gd name="connsiteY3" fmla="*/ 17683 h 1631636"/>
                  <a:gd name="connsiteX4" fmla="*/ 602132 w 1504382"/>
                  <a:gd name="connsiteY4" fmla="*/ 95073 h 1631636"/>
                  <a:gd name="connsiteX5" fmla="*/ 562174 w 1504382"/>
                  <a:gd name="connsiteY5" fmla="*/ 126076 h 1631636"/>
                  <a:gd name="connsiteX6" fmla="*/ 541505 w 1504382"/>
                  <a:gd name="connsiteY6" fmla="*/ 175450 h 1631636"/>
                  <a:gd name="connsiteX7" fmla="*/ 545409 w 1504382"/>
                  <a:gd name="connsiteY7" fmla="*/ 200481 h 1631636"/>
                  <a:gd name="connsiteX8" fmla="*/ 499250 w 1504382"/>
                  <a:gd name="connsiteY8" fmla="*/ 294866 h 1631636"/>
                  <a:gd name="connsiteX9" fmla="*/ 421860 w 1504382"/>
                  <a:gd name="connsiteY9" fmla="*/ 339417 h 1631636"/>
                  <a:gd name="connsiteX10" fmla="*/ 411755 w 1504382"/>
                  <a:gd name="connsiteY10" fmla="*/ 406244 h 1631636"/>
                  <a:gd name="connsiteX11" fmla="*/ 454010 w 1504382"/>
                  <a:gd name="connsiteY11" fmla="*/ 449877 h 1631636"/>
                  <a:gd name="connsiteX12" fmla="*/ 533468 w 1504382"/>
                  <a:gd name="connsiteY12" fmla="*/ 471693 h 1631636"/>
                  <a:gd name="connsiteX13" fmla="*/ 571359 w 1504382"/>
                  <a:gd name="connsiteY13" fmla="*/ 448499 h 1631636"/>
                  <a:gd name="connsiteX14" fmla="*/ 589272 w 1504382"/>
                  <a:gd name="connsiteY14" fmla="*/ 433802 h 1631636"/>
                  <a:gd name="connsiteX15" fmla="*/ 607643 w 1504382"/>
                  <a:gd name="connsiteY15" fmla="*/ 439772 h 1631636"/>
                  <a:gd name="connsiteX16" fmla="*/ 599606 w 1504382"/>
                  <a:gd name="connsiteY16" fmla="*/ 456307 h 1631636"/>
                  <a:gd name="connsiteX17" fmla="*/ 551839 w 1504382"/>
                  <a:gd name="connsiteY17" fmla="*/ 478812 h 1631636"/>
                  <a:gd name="connsiteX18" fmla="*/ 528875 w 1504382"/>
                  <a:gd name="connsiteY18" fmla="*/ 503155 h 1631636"/>
                  <a:gd name="connsiteX19" fmla="*/ 559188 w 1504382"/>
                  <a:gd name="connsiteY19" fmla="*/ 540128 h 1631636"/>
                  <a:gd name="connsiteX20" fmla="*/ 611548 w 1504382"/>
                  <a:gd name="connsiteY20" fmla="*/ 537142 h 1631636"/>
                  <a:gd name="connsiteX21" fmla="*/ 635201 w 1504382"/>
                  <a:gd name="connsiteY21" fmla="*/ 533468 h 1631636"/>
                  <a:gd name="connsiteX22" fmla="*/ 653113 w 1504382"/>
                  <a:gd name="connsiteY22" fmla="*/ 538061 h 1631636"/>
                  <a:gd name="connsiteX23" fmla="*/ 654262 w 1504382"/>
                  <a:gd name="connsiteY23" fmla="*/ 560336 h 1631636"/>
                  <a:gd name="connsiteX24" fmla="*/ 640942 w 1504382"/>
                  <a:gd name="connsiteY24" fmla="*/ 575493 h 1631636"/>
                  <a:gd name="connsiteX25" fmla="*/ 529104 w 1504382"/>
                  <a:gd name="connsiteY25" fmla="*/ 699272 h 1631636"/>
                  <a:gd name="connsiteX26" fmla="*/ 504303 w 1504382"/>
                  <a:gd name="connsiteY26" fmla="*/ 764032 h 1631636"/>
                  <a:gd name="connsiteX27" fmla="*/ 469626 w 1504382"/>
                  <a:gd name="connsiteY27" fmla="*/ 805139 h 1631636"/>
                  <a:gd name="connsiteX28" fmla="*/ 302674 w 1504382"/>
                  <a:gd name="connsiteY28" fmla="*/ 902739 h 1631636"/>
                  <a:gd name="connsiteX29" fmla="*/ 175220 w 1504382"/>
                  <a:gd name="connsiteY29" fmla="*/ 992301 h 1631636"/>
                  <a:gd name="connsiteX30" fmla="*/ 88414 w 1504382"/>
                  <a:gd name="connsiteY30" fmla="*/ 1090360 h 1631636"/>
                  <a:gd name="connsiteX31" fmla="*/ 5282 w 1504382"/>
                  <a:gd name="connsiteY31" fmla="*/ 1293137 h 1631636"/>
                  <a:gd name="connsiteX32" fmla="*/ 0 w 1504382"/>
                  <a:gd name="connsiteY32" fmla="*/ 1303012 h 1631636"/>
                  <a:gd name="connsiteX33" fmla="*/ 0 w 1504382"/>
                  <a:gd name="connsiteY33" fmla="*/ 1378795 h 1631636"/>
                  <a:gd name="connsiteX34" fmla="*/ 30313 w 1504382"/>
                  <a:gd name="connsiteY34" fmla="*/ 1362720 h 1631636"/>
                  <a:gd name="connsiteX35" fmla="*/ 30543 w 1504382"/>
                  <a:gd name="connsiteY35" fmla="*/ 1387751 h 1631636"/>
                  <a:gd name="connsiteX36" fmla="*/ 39729 w 1504382"/>
                  <a:gd name="connsiteY36" fmla="*/ 1427710 h 1631636"/>
                  <a:gd name="connsiteX37" fmla="*/ 52130 w 1504382"/>
                  <a:gd name="connsiteY37" fmla="*/ 1435977 h 1631636"/>
                  <a:gd name="connsiteX38" fmla="*/ 60626 w 1504382"/>
                  <a:gd name="connsiteY38" fmla="*/ 1425183 h 1631636"/>
                  <a:gd name="connsiteX39" fmla="*/ 64301 w 1504382"/>
                  <a:gd name="connsiteY39" fmla="*/ 1413931 h 1631636"/>
                  <a:gd name="connsiteX40" fmla="*/ 67975 w 1504382"/>
                  <a:gd name="connsiteY40" fmla="*/ 1430925 h 1631636"/>
                  <a:gd name="connsiteX41" fmla="*/ 76013 w 1504382"/>
                  <a:gd name="connsiteY41" fmla="*/ 1441029 h 1631636"/>
                  <a:gd name="connsiteX42" fmla="*/ 88414 w 1504382"/>
                  <a:gd name="connsiteY42" fmla="*/ 1431614 h 1631636"/>
                  <a:gd name="connsiteX43" fmla="*/ 94384 w 1504382"/>
                  <a:gd name="connsiteY43" fmla="*/ 1408419 h 1631636"/>
                  <a:gd name="connsiteX44" fmla="*/ 99896 w 1504382"/>
                  <a:gd name="connsiteY44" fmla="*/ 1398085 h 1631636"/>
                  <a:gd name="connsiteX45" fmla="*/ 108393 w 1504382"/>
                  <a:gd name="connsiteY45" fmla="*/ 1410946 h 1631636"/>
                  <a:gd name="connsiteX46" fmla="*/ 126305 w 1504382"/>
                  <a:gd name="connsiteY46" fmla="*/ 1413012 h 1631636"/>
                  <a:gd name="connsiteX47" fmla="*/ 135721 w 1504382"/>
                  <a:gd name="connsiteY47" fmla="*/ 1392344 h 1631636"/>
                  <a:gd name="connsiteX48" fmla="*/ 158226 w 1504382"/>
                  <a:gd name="connsiteY48" fmla="*/ 1370069 h 1631636"/>
                  <a:gd name="connsiteX49" fmla="*/ 202318 w 1504382"/>
                  <a:gd name="connsiteY49" fmla="*/ 1329192 h 1631636"/>
                  <a:gd name="connsiteX50" fmla="*/ 213341 w 1504382"/>
                  <a:gd name="connsiteY50" fmla="*/ 1287166 h 1631636"/>
                  <a:gd name="connsiteX51" fmla="*/ 217475 w 1504382"/>
                  <a:gd name="connsiteY51" fmla="*/ 1270402 h 1631636"/>
                  <a:gd name="connsiteX52" fmla="*/ 244343 w 1504382"/>
                  <a:gd name="connsiteY52" fmla="*/ 1249964 h 1631636"/>
                  <a:gd name="connsiteX53" fmla="*/ 338269 w 1504382"/>
                  <a:gd name="connsiteY53" fmla="*/ 1253408 h 1631636"/>
                  <a:gd name="connsiteX54" fmla="*/ 531401 w 1504382"/>
                  <a:gd name="connsiteY54" fmla="*/ 1270862 h 1631636"/>
                  <a:gd name="connsiteX55" fmla="*/ 543572 w 1504382"/>
                  <a:gd name="connsiteY55" fmla="*/ 1273847 h 1631636"/>
                  <a:gd name="connsiteX56" fmla="*/ 547017 w 1504382"/>
                  <a:gd name="connsiteY56" fmla="*/ 1295204 h 1631636"/>
                  <a:gd name="connsiteX57" fmla="*/ 401651 w 1504382"/>
                  <a:gd name="connsiteY57" fmla="*/ 1398775 h 1631636"/>
                  <a:gd name="connsiteX58" fmla="*/ 375931 w 1504382"/>
                  <a:gd name="connsiteY58" fmla="*/ 1415998 h 1631636"/>
                  <a:gd name="connsiteX59" fmla="*/ 351358 w 1504382"/>
                  <a:gd name="connsiteY59" fmla="*/ 1432762 h 1631636"/>
                  <a:gd name="connsiteX60" fmla="*/ 329083 w 1504382"/>
                  <a:gd name="connsiteY60" fmla="*/ 1468357 h 1631636"/>
                  <a:gd name="connsiteX61" fmla="*/ 324720 w 1504382"/>
                  <a:gd name="connsiteY61" fmla="*/ 1541614 h 1631636"/>
                  <a:gd name="connsiteX62" fmla="*/ 340565 w 1504382"/>
                  <a:gd name="connsiteY62" fmla="*/ 1564579 h 1631636"/>
                  <a:gd name="connsiteX63" fmla="*/ 372256 w 1504382"/>
                  <a:gd name="connsiteY63" fmla="*/ 1563890 h 1631636"/>
                  <a:gd name="connsiteX64" fmla="*/ 396599 w 1504382"/>
                  <a:gd name="connsiteY64" fmla="*/ 1557689 h 1631636"/>
                  <a:gd name="connsiteX65" fmla="*/ 396369 w 1504382"/>
                  <a:gd name="connsiteY65" fmla="*/ 1559756 h 1631636"/>
                  <a:gd name="connsiteX66" fmla="*/ 413133 w 1504382"/>
                  <a:gd name="connsiteY66" fmla="*/ 1592825 h 1631636"/>
                  <a:gd name="connsiteX67" fmla="*/ 519919 w 1504382"/>
                  <a:gd name="connsiteY67" fmla="*/ 1582491 h 1631636"/>
                  <a:gd name="connsiteX68" fmla="*/ 544261 w 1504382"/>
                  <a:gd name="connsiteY68" fmla="*/ 1577669 h 1631636"/>
                  <a:gd name="connsiteX69" fmla="*/ 517852 w 1504382"/>
                  <a:gd name="connsiteY69" fmla="*/ 1608211 h 1631636"/>
                  <a:gd name="connsiteX70" fmla="*/ 511192 w 1504382"/>
                  <a:gd name="connsiteY70" fmla="*/ 1617397 h 1631636"/>
                  <a:gd name="connsiteX71" fmla="*/ 512111 w 1504382"/>
                  <a:gd name="connsiteY71" fmla="*/ 1628880 h 1631636"/>
                  <a:gd name="connsiteX72" fmla="*/ 521067 w 1504382"/>
                  <a:gd name="connsiteY72" fmla="*/ 1629569 h 1631636"/>
                  <a:gd name="connsiteX73" fmla="*/ 531401 w 1504382"/>
                  <a:gd name="connsiteY73" fmla="*/ 1627732 h 1631636"/>
                  <a:gd name="connsiteX74" fmla="*/ 533698 w 1504382"/>
                  <a:gd name="connsiteY74" fmla="*/ 1631636 h 1631636"/>
                  <a:gd name="connsiteX75" fmla="*/ 1503385 w 1504382"/>
                  <a:gd name="connsiteY75" fmla="*/ 1569052 h 1631636"/>
                  <a:gd name="connsiteX76" fmla="*/ 1504382 w 1504382"/>
                  <a:gd name="connsiteY76" fmla="*/ 1556426 h 1631636"/>
                  <a:gd name="connsiteX77" fmla="*/ 1497751 w 1504382"/>
                  <a:gd name="connsiteY77" fmla="*/ 1472491 h 1631636"/>
                  <a:gd name="connsiteX78" fmla="*/ 1444244 w 1504382"/>
                  <a:gd name="connsiteY78" fmla="*/ 1240319 h 1631636"/>
                  <a:gd name="connsiteX79" fmla="*/ 1420131 w 1504382"/>
                  <a:gd name="connsiteY79" fmla="*/ 950046 h 1631636"/>
                  <a:gd name="connsiteX80" fmla="*/ 1393492 w 1504382"/>
                  <a:gd name="connsiteY80" fmla="*/ 736934 h 1631636"/>
                  <a:gd name="connsiteX81" fmla="*/ 1295893 w 1504382"/>
                  <a:gd name="connsiteY81" fmla="*/ 546328 h 1631636"/>
                  <a:gd name="connsiteX82" fmla="*/ 1242385 w 1504382"/>
                  <a:gd name="connsiteY82" fmla="*/ 456766 h 1631636"/>
                  <a:gd name="connsiteX83" fmla="*/ 1221717 w 1504382"/>
                  <a:gd name="connsiteY83" fmla="*/ 386035 h 1631636"/>
                  <a:gd name="connsiteX84" fmla="*/ 1066246 w 1504382"/>
                  <a:gd name="connsiteY84" fmla="*/ 122401 h 1631636"/>
                  <a:gd name="connsiteX85" fmla="*/ 1046727 w 1504382"/>
                  <a:gd name="connsiteY85" fmla="*/ 108393 h 1631636"/>
                  <a:gd name="connsiteX86" fmla="*/ 1018021 w 1504382"/>
                  <a:gd name="connsiteY86" fmla="*/ 53967 h 1631636"/>
                  <a:gd name="connsiteX87" fmla="*/ 994367 w 1504382"/>
                  <a:gd name="connsiteY87" fmla="*/ 11712 h 1631636"/>
                  <a:gd name="connsiteX88" fmla="*/ 975077 w 1504382"/>
                  <a:gd name="connsiteY88" fmla="*/ 0 h 1631636"/>
                  <a:gd name="connsiteX0" fmla="*/ 975077 w 1504382"/>
                  <a:gd name="connsiteY0" fmla="*/ 0 h 1629830"/>
                  <a:gd name="connsiteX1" fmla="*/ 910776 w 1504382"/>
                  <a:gd name="connsiteY1" fmla="*/ 0 h 1629830"/>
                  <a:gd name="connsiteX2" fmla="*/ 870129 w 1504382"/>
                  <a:gd name="connsiteY2" fmla="*/ 13549 h 1629830"/>
                  <a:gd name="connsiteX3" fmla="*/ 795723 w 1504382"/>
                  <a:gd name="connsiteY3" fmla="*/ 17683 h 1629830"/>
                  <a:gd name="connsiteX4" fmla="*/ 602132 w 1504382"/>
                  <a:gd name="connsiteY4" fmla="*/ 95073 h 1629830"/>
                  <a:gd name="connsiteX5" fmla="*/ 562174 w 1504382"/>
                  <a:gd name="connsiteY5" fmla="*/ 126076 h 1629830"/>
                  <a:gd name="connsiteX6" fmla="*/ 541505 w 1504382"/>
                  <a:gd name="connsiteY6" fmla="*/ 175450 h 1629830"/>
                  <a:gd name="connsiteX7" fmla="*/ 545409 w 1504382"/>
                  <a:gd name="connsiteY7" fmla="*/ 200481 h 1629830"/>
                  <a:gd name="connsiteX8" fmla="*/ 499250 w 1504382"/>
                  <a:gd name="connsiteY8" fmla="*/ 294866 h 1629830"/>
                  <a:gd name="connsiteX9" fmla="*/ 421860 w 1504382"/>
                  <a:gd name="connsiteY9" fmla="*/ 339417 h 1629830"/>
                  <a:gd name="connsiteX10" fmla="*/ 411755 w 1504382"/>
                  <a:gd name="connsiteY10" fmla="*/ 406244 h 1629830"/>
                  <a:gd name="connsiteX11" fmla="*/ 454010 w 1504382"/>
                  <a:gd name="connsiteY11" fmla="*/ 449877 h 1629830"/>
                  <a:gd name="connsiteX12" fmla="*/ 533468 w 1504382"/>
                  <a:gd name="connsiteY12" fmla="*/ 471693 h 1629830"/>
                  <a:gd name="connsiteX13" fmla="*/ 571359 w 1504382"/>
                  <a:gd name="connsiteY13" fmla="*/ 448499 h 1629830"/>
                  <a:gd name="connsiteX14" fmla="*/ 589272 w 1504382"/>
                  <a:gd name="connsiteY14" fmla="*/ 433802 h 1629830"/>
                  <a:gd name="connsiteX15" fmla="*/ 607643 w 1504382"/>
                  <a:gd name="connsiteY15" fmla="*/ 439772 h 1629830"/>
                  <a:gd name="connsiteX16" fmla="*/ 599606 w 1504382"/>
                  <a:gd name="connsiteY16" fmla="*/ 456307 h 1629830"/>
                  <a:gd name="connsiteX17" fmla="*/ 551839 w 1504382"/>
                  <a:gd name="connsiteY17" fmla="*/ 478812 h 1629830"/>
                  <a:gd name="connsiteX18" fmla="*/ 528875 w 1504382"/>
                  <a:gd name="connsiteY18" fmla="*/ 503155 h 1629830"/>
                  <a:gd name="connsiteX19" fmla="*/ 559188 w 1504382"/>
                  <a:gd name="connsiteY19" fmla="*/ 540128 h 1629830"/>
                  <a:gd name="connsiteX20" fmla="*/ 611548 w 1504382"/>
                  <a:gd name="connsiteY20" fmla="*/ 537142 h 1629830"/>
                  <a:gd name="connsiteX21" fmla="*/ 635201 w 1504382"/>
                  <a:gd name="connsiteY21" fmla="*/ 533468 h 1629830"/>
                  <a:gd name="connsiteX22" fmla="*/ 653113 w 1504382"/>
                  <a:gd name="connsiteY22" fmla="*/ 538061 h 1629830"/>
                  <a:gd name="connsiteX23" fmla="*/ 654262 w 1504382"/>
                  <a:gd name="connsiteY23" fmla="*/ 560336 h 1629830"/>
                  <a:gd name="connsiteX24" fmla="*/ 640942 w 1504382"/>
                  <a:gd name="connsiteY24" fmla="*/ 575493 h 1629830"/>
                  <a:gd name="connsiteX25" fmla="*/ 529104 w 1504382"/>
                  <a:gd name="connsiteY25" fmla="*/ 699272 h 1629830"/>
                  <a:gd name="connsiteX26" fmla="*/ 504303 w 1504382"/>
                  <a:gd name="connsiteY26" fmla="*/ 764032 h 1629830"/>
                  <a:gd name="connsiteX27" fmla="*/ 469626 w 1504382"/>
                  <a:gd name="connsiteY27" fmla="*/ 805139 h 1629830"/>
                  <a:gd name="connsiteX28" fmla="*/ 302674 w 1504382"/>
                  <a:gd name="connsiteY28" fmla="*/ 902739 h 1629830"/>
                  <a:gd name="connsiteX29" fmla="*/ 175220 w 1504382"/>
                  <a:gd name="connsiteY29" fmla="*/ 992301 h 1629830"/>
                  <a:gd name="connsiteX30" fmla="*/ 88414 w 1504382"/>
                  <a:gd name="connsiteY30" fmla="*/ 1090360 h 1629830"/>
                  <a:gd name="connsiteX31" fmla="*/ 5282 w 1504382"/>
                  <a:gd name="connsiteY31" fmla="*/ 1293137 h 1629830"/>
                  <a:gd name="connsiteX32" fmla="*/ 0 w 1504382"/>
                  <a:gd name="connsiteY32" fmla="*/ 1303012 h 1629830"/>
                  <a:gd name="connsiteX33" fmla="*/ 0 w 1504382"/>
                  <a:gd name="connsiteY33" fmla="*/ 1378795 h 1629830"/>
                  <a:gd name="connsiteX34" fmla="*/ 30313 w 1504382"/>
                  <a:gd name="connsiteY34" fmla="*/ 1362720 h 1629830"/>
                  <a:gd name="connsiteX35" fmla="*/ 30543 w 1504382"/>
                  <a:gd name="connsiteY35" fmla="*/ 1387751 h 1629830"/>
                  <a:gd name="connsiteX36" fmla="*/ 39729 w 1504382"/>
                  <a:gd name="connsiteY36" fmla="*/ 1427710 h 1629830"/>
                  <a:gd name="connsiteX37" fmla="*/ 52130 w 1504382"/>
                  <a:gd name="connsiteY37" fmla="*/ 1435977 h 1629830"/>
                  <a:gd name="connsiteX38" fmla="*/ 60626 w 1504382"/>
                  <a:gd name="connsiteY38" fmla="*/ 1425183 h 1629830"/>
                  <a:gd name="connsiteX39" fmla="*/ 64301 w 1504382"/>
                  <a:gd name="connsiteY39" fmla="*/ 1413931 h 1629830"/>
                  <a:gd name="connsiteX40" fmla="*/ 67975 w 1504382"/>
                  <a:gd name="connsiteY40" fmla="*/ 1430925 h 1629830"/>
                  <a:gd name="connsiteX41" fmla="*/ 76013 w 1504382"/>
                  <a:gd name="connsiteY41" fmla="*/ 1441029 h 1629830"/>
                  <a:gd name="connsiteX42" fmla="*/ 88414 w 1504382"/>
                  <a:gd name="connsiteY42" fmla="*/ 1431614 h 1629830"/>
                  <a:gd name="connsiteX43" fmla="*/ 94384 w 1504382"/>
                  <a:gd name="connsiteY43" fmla="*/ 1408419 h 1629830"/>
                  <a:gd name="connsiteX44" fmla="*/ 99896 w 1504382"/>
                  <a:gd name="connsiteY44" fmla="*/ 1398085 h 1629830"/>
                  <a:gd name="connsiteX45" fmla="*/ 108393 w 1504382"/>
                  <a:gd name="connsiteY45" fmla="*/ 1410946 h 1629830"/>
                  <a:gd name="connsiteX46" fmla="*/ 126305 w 1504382"/>
                  <a:gd name="connsiteY46" fmla="*/ 1413012 h 1629830"/>
                  <a:gd name="connsiteX47" fmla="*/ 135721 w 1504382"/>
                  <a:gd name="connsiteY47" fmla="*/ 1392344 h 1629830"/>
                  <a:gd name="connsiteX48" fmla="*/ 158226 w 1504382"/>
                  <a:gd name="connsiteY48" fmla="*/ 1370069 h 1629830"/>
                  <a:gd name="connsiteX49" fmla="*/ 202318 w 1504382"/>
                  <a:gd name="connsiteY49" fmla="*/ 1329192 h 1629830"/>
                  <a:gd name="connsiteX50" fmla="*/ 213341 w 1504382"/>
                  <a:gd name="connsiteY50" fmla="*/ 1287166 h 1629830"/>
                  <a:gd name="connsiteX51" fmla="*/ 217475 w 1504382"/>
                  <a:gd name="connsiteY51" fmla="*/ 1270402 h 1629830"/>
                  <a:gd name="connsiteX52" fmla="*/ 244343 w 1504382"/>
                  <a:gd name="connsiteY52" fmla="*/ 1249964 h 1629830"/>
                  <a:gd name="connsiteX53" fmla="*/ 338269 w 1504382"/>
                  <a:gd name="connsiteY53" fmla="*/ 1253408 h 1629830"/>
                  <a:gd name="connsiteX54" fmla="*/ 531401 w 1504382"/>
                  <a:gd name="connsiteY54" fmla="*/ 1270862 h 1629830"/>
                  <a:gd name="connsiteX55" fmla="*/ 543572 w 1504382"/>
                  <a:gd name="connsiteY55" fmla="*/ 1273847 h 1629830"/>
                  <a:gd name="connsiteX56" fmla="*/ 547017 w 1504382"/>
                  <a:gd name="connsiteY56" fmla="*/ 1295204 h 1629830"/>
                  <a:gd name="connsiteX57" fmla="*/ 401651 w 1504382"/>
                  <a:gd name="connsiteY57" fmla="*/ 1398775 h 1629830"/>
                  <a:gd name="connsiteX58" fmla="*/ 375931 w 1504382"/>
                  <a:gd name="connsiteY58" fmla="*/ 1415998 h 1629830"/>
                  <a:gd name="connsiteX59" fmla="*/ 351358 w 1504382"/>
                  <a:gd name="connsiteY59" fmla="*/ 1432762 h 1629830"/>
                  <a:gd name="connsiteX60" fmla="*/ 329083 w 1504382"/>
                  <a:gd name="connsiteY60" fmla="*/ 1468357 h 1629830"/>
                  <a:gd name="connsiteX61" fmla="*/ 324720 w 1504382"/>
                  <a:gd name="connsiteY61" fmla="*/ 1541614 h 1629830"/>
                  <a:gd name="connsiteX62" fmla="*/ 340565 w 1504382"/>
                  <a:gd name="connsiteY62" fmla="*/ 1564579 h 1629830"/>
                  <a:gd name="connsiteX63" fmla="*/ 372256 w 1504382"/>
                  <a:gd name="connsiteY63" fmla="*/ 1563890 h 1629830"/>
                  <a:gd name="connsiteX64" fmla="*/ 396599 w 1504382"/>
                  <a:gd name="connsiteY64" fmla="*/ 1557689 h 1629830"/>
                  <a:gd name="connsiteX65" fmla="*/ 396369 w 1504382"/>
                  <a:gd name="connsiteY65" fmla="*/ 1559756 h 1629830"/>
                  <a:gd name="connsiteX66" fmla="*/ 413133 w 1504382"/>
                  <a:gd name="connsiteY66" fmla="*/ 1592825 h 1629830"/>
                  <a:gd name="connsiteX67" fmla="*/ 519919 w 1504382"/>
                  <a:gd name="connsiteY67" fmla="*/ 1582491 h 1629830"/>
                  <a:gd name="connsiteX68" fmla="*/ 544261 w 1504382"/>
                  <a:gd name="connsiteY68" fmla="*/ 1577669 h 1629830"/>
                  <a:gd name="connsiteX69" fmla="*/ 517852 w 1504382"/>
                  <a:gd name="connsiteY69" fmla="*/ 1608211 h 1629830"/>
                  <a:gd name="connsiteX70" fmla="*/ 511192 w 1504382"/>
                  <a:gd name="connsiteY70" fmla="*/ 1617397 h 1629830"/>
                  <a:gd name="connsiteX71" fmla="*/ 512111 w 1504382"/>
                  <a:gd name="connsiteY71" fmla="*/ 1628880 h 1629830"/>
                  <a:gd name="connsiteX72" fmla="*/ 521067 w 1504382"/>
                  <a:gd name="connsiteY72" fmla="*/ 1629569 h 1629830"/>
                  <a:gd name="connsiteX73" fmla="*/ 531401 w 1504382"/>
                  <a:gd name="connsiteY73" fmla="*/ 1627732 h 1629830"/>
                  <a:gd name="connsiteX74" fmla="*/ 1503385 w 1504382"/>
                  <a:gd name="connsiteY74" fmla="*/ 1569052 h 1629830"/>
                  <a:gd name="connsiteX75" fmla="*/ 1504382 w 1504382"/>
                  <a:gd name="connsiteY75" fmla="*/ 1556426 h 1629830"/>
                  <a:gd name="connsiteX76" fmla="*/ 1497751 w 1504382"/>
                  <a:gd name="connsiteY76" fmla="*/ 1472491 h 1629830"/>
                  <a:gd name="connsiteX77" fmla="*/ 1444244 w 1504382"/>
                  <a:gd name="connsiteY77" fmla="*/ 1240319 h 1629830"/>
                  <a:gd name="connsiteX78" fmla="*/ 1420131 w 1504382"/>
                  <a:gd name="connsiteY78" fmla="*/ 950046 h 1629830"/>
                  <a:gd name="connsiteX79" fmla="*/ 1393492 w 1504382"/>
                  <a:gd name="connsiteY79" fmla="*/ 736934 h 1629830"/>
                  <a:gd name="connsiteX80" fmla="*/ 1295893 w 1504382"/>
                  <a:gd name="connsiteY80" fmla="*/ 546328 h 1629830"/>
                  <a:gd name="connsiteX81" fmla="*/ 1242385 w 1504382"/>
                  <a:gd name="connsiteY81" fmla="*/ 456766 h 1629830"/>
                  <a:gd name="connsiteX82" fmla="*/ 1221717 w 1504382"/>
                  <a:gd name="connsiteY82" fmla="*/ 386035 h 1629830"/>
                  <a:gd name="connsiteX83" fmla="*/ 1066246 w 1504382"/>
                  <a:gd name="connsiteY83" fmla="*/ 122401 h 1629830"/>
                  <a:gd name="connsiteX84" fmla="*/ 1046727 w 1504382"/>
                  <a:gd name="connsiteY84" fmla="*/ 108393 h 1629830"/>
                  <a:gd name="connsiteX85" fmla="*/ 1018021 w 1504382"/>
                  <a:gd name="connsiteY85" fmla="*/ 53967 h 1629830"/>
                  <a:gd name="connsiteX86" fmla="*/ 994367 w 1504382"/>
                  <a:gd name="connsiteY86" fmla="*/ 11712 h 1629830"/>
                  <a:gd name="connsiteX87" fmla="*/ 975077 w 1504382"/>
                  <a:gd name="connsiteY87" fmla="*/ 0 h 1629830"/>
                  <a:gd name="connsiteX0" fmla="*/ 975077 w 1504382"/>
                  <a:gd name="connsiteY0" fmla="*/ 0 h 1634129"/>
                  <a:gd name="connsiteX1" fmla="*/ 910776 w 1504382"/>
                  <a:gd name="connsiteY1" fmla="*/ 0 h 1634129"/>
                  <a:gd name="connsiteX2" fmla="*/ 870129 w 1504382"/>
                  <a:gd name="connsiteY2" fmla="*/ 13549 h 1634129"/>
                  <a:gd name="connsiteX3" fmla="*/ 795723 w 1504382"/>
                  <a:gd name="connsiteY3" fmla="*/ 17683 h 1634129"/>
                  <a:gd name="connsiteX4" fmla="*/ 602132 w 1504382"/>
                  <a:gd name="connsiteY4" fmla="*/ 95073 h 1634129"/>
                  <a:gd name="connsiteX5" fmla="*/ 562174 w 1504382"/>
                  <a:gd name="connsiteY5" fmla="*/ 126076 h 1634129"/>
                  <a:gd name="connsiteX6" fmla="*/ 541505 w 1504382"/>
                  <a:gd name="connsiteY6" fmla="*/ 175450 h 1634129"/>
                  <a:gd name="connsiteX7" fmla="*/ 545409 w 1504382"/>
                  <a:gd name="connsiteY7" fmla="*/ 200481 h 1634129"/>
                  <a:gd name="connsiteX8" fmla="*/ 499250 w 1504382"/>
                  <a:gd name="connsiteY8" fmla="*/ 294866 h 1634129"/>
                  <a:gd name="connsiteX9" fmla="*/ 421860 w 1504382"/>
                  <a:gd name="connsiteY9" fmla="*/ 339417 h 1634129"/>
                  <a:gd name="connsiteX10" fmla="*/ 411755 w 1504382"/>
                  <a:gd name="connsiteY10" fmla="*/ 406244 h 1634129"/>
                  <a:gd name="connsiteX11" fmla="*/ 454010 w 1504382"/>
                  <a:gd name="connsiteY11" fmla="*/ 449877 h 1634129"/>
                  <a:gd name="connsiteX12" fmla="*/ 533468 w 1504382"/>
                  <a:gd name="connsiteY12" fmla="*/ 471693 h 1634129"/>
                  <a:gd name="connsiteX13" fmla="*/ 571359 w 1504382"/>
                  <a:gd name="connsiteY13" fmla="*/ 448499 h 1634129"/>
                  <a:gd name="connsiteX14" fmla="*/ 589272 w 1504382"/>
                  <a:gd name="connsiteY14" fmla="*/ 433802 h 1634129"/>
                  <a:gd name="connsiteX15" fmla="*/ 607643 w 1504382"/>
                  <a:gd name="connsiteY15" fmla="*/ 439772 h 1634129"/>
                  <a:gd name="connsiteX16" fmla="*/ 599606 w 1504382"/>
                  <a:gd name="connsiteY16" fmla="*/ 456307 h 1634129"/>
                  <a:gd name="connsiteX17" fmla="*/ 551839 w 1504382"/>
                  <a:gd name="connsiteY17" fmla="*/ 478812 h 1634129"/>
                  <a:gd name="connsiteX18" fmla="*/ 528875 w 1504382"/>
                  <a:gd name="connsiteY18" fmla="*/ 503155 h 1634129"/>
                  <a:gd name="connsiteX19" fmla="*/ 559188 w 1504382"/>
                  <a:gd name="connsiteY19" fmla="*/ 540128 h 1634129"/>
                  <a:gd name="connsiteX20" fmla="*/ 611548 w 1504382"/>
                  <a:gd name="connsiteY20" fmla="*/ 537142 h 1634129"/>
                  <a:gd name="connsiteX21" fmla="*/ 635201 w 1504382"/>
                  <a:gd name="connsiteY21" fmla="*/ 533468 h 1634129"/>
                  <a:gd name="connsiteX22" fmla="*/ 653113 w 1504382"/>
                  <a:gd name="connsiteY22" fmla="*/ 538061 h 1634129"/>
                  <a:gd name="connsiteX23" fmla="*/ 654262 w 1504382"/>
                  <a:gd name="connsiteY23" fmla="*/ 560336 h 1634129"/>
                  <a:gd name="connsiteX24" fmla="*/ 640942 w 1504382"/>
                  <a:gd name="connsiteY24" fmla="*/ 575493 h 1634129"/>
                  <a:gd name="connsiteX25" fmla="*/ 529104 w 1504382"/>
                  <a:gd name="connsiteY25" fmla="*/ 699272 h 1634129"/>
                  <a:gd name="connsiteX26" fmla="*/ 504303 w 1504382"/>
                  <a:gd name="connsiteY26" fmla="*/ 764032 h 1634129"/>
                  <a:gd name="connsiteX27" fmla="*/ 469626 w 1504382"/>
                  <a:gd name="connsiteY27" fmla="*/ 805139 h 1634129"/>
                  <a:gd name="connsiteX28" fmla="*/ 302674 w 1504382"/>
                  <a:gd name="connsiteY28" fmla="*/ 902739 h 1634129"/>
                  <a:gd name="connsiteX29" fmla="*/ 175220 w 1504382"/>
                  <a:gd name="connsiteY29" fmla="*/ 992301 h 1634129"/>
                  <a:gd name="connsiteX30" fmla="*/ 88414 w 1504382"/>
                  <a:gd name="connsiteY30" fmla="*/ 1090360 h 1634129"/>
                  <a:gd name="connsiteX31" fmla="*/ 5282 w 1504382"/>
                  <a:gd name="connsiteY31" fmla="*/ 1293137 h 1634129"/>
                  <a:gd name="connsiteX32" fmla="*/ 0 w 1504382"/>
                  <a:gd name="connsiteY32" fmla="*/ 1303012 h 1634129"/>
                  <a:gd name="connsiteX33" fmla="*/ 0 w 1504382"/>
                  <a:gd name="connsiteY33" fmla="*/ 1378795 h 1634129"/>
                  <a:gd name="connsiteX34" fmla="*/ 30313 w 1504382"/>
                  <a:gd name="connsiteY34" fmla="*/ 1362720 h 1634129"/>
                  <a:gd name="connsiteX35" fmla="*/ 30543 w 1504382"/>
                  <a:gd name="connsiteY35" fmla="*/ 1387751 h 1634129"/>
                  <a:gd name="connsiteX36" fmla="*/ 39729 w 1504382"/>
                  <a:gd name="connsiteY36" fmla="*/ 1427710 h 1634129"/>
                  <a:gd name="connsiteX37" fmla="*/ 52130 w 1504382"/>
                  <a:gd name="connsiteY37" fmla="*/ 1435977 h 1634129"/>
                  <a:gd name="connsiteX38" fmla="*/ 60626 w 1504382"/>
                  <a:gd name="connsiteY38" fmla="*/ 1425183 h 1634129"/>
                  <a:gd name="connsiteX39" fmla="*/ 64301 w 1504382"/>
                  <a:gd name="connsiteY39" fmla="*/ 1413931 h 1634129"/>
                  <a:gd name="connsiteX40" fmla="*/ 67975 w 1504382"/>
                  <a:gd name="connsiteY40" fmla="*/ 1430925 h 1634129"/>
                  <a:gd name="connsiteX41" fmla="*/ 76013 w 1504382"/>
                  <a:gd name="connsiteY41" fmla="*/ 1441029 h 1634129"/>
                  <a:gd name="connsiteX42" fmla="*/ 88414 w 1504382"/>
                  <a:gd name="connsiteY42" fmla="*/ 1431614 h 1634129"/>
                  <a:gd name="connsiteX43" fmla="*/ 94384 w 1504382"/>
                  <a:gd name="connsiteY43" fmla="*/ 1408419 h 1634129"/>
                  <a:gd name="connsiteX44" fmla="*/ 99896 w 1504382"/>
                  <a:gd name="connsiteY44" fmla="*/ 1398085 h 1634129"/>
                  <a:gd name="connsiteX45" fmla="*/ 108393 w 1504382"/>
                  <a:gd name="connsiteY45" fmla="*/ 1410946 h 1634129"/>
                  <a:gd name="connsiteX46" fmla="*/ 126305 w 1504382"/>
                  <a:gd name="connsiteY46" fmla="*/ 1413012 h 1634129"/>
                  <a:gd name="connsiteX47" fmla="*/ 135721 w 1504382"/>
                  <a:gd name="connsiteY47" fmla="*/ 1392344 h 1634129"/>
                  <a:gd name="connsiteX48" fmla="*/ 158226 w 1504382"/>
                  <a:gd name="connsiteY48" fmla="*/ 1370069 h 1634129"/>
                  <a:gd name="connsiteX49" fmla="*/ 202318 w 1504382"/>
                  <a:gd name="connsiteY49" fmla="*/ 1329192 h 1634129"/>
                  <a:gd name="connsiteX50" fmla="*/ 213341 w 1504382"/>
                  <a:gd name="connsiteY50" fmla="*/ 1287166 h 1634129"/>
                  <a:gd name="connsiteX51" fmla="*/ 217475 w 1504382"/>
                  <a:gd name="connsiteY51" fmla="*/ 1270402 h 1634129"/>
                  <a:gd name="connsiteX52" fmla="*/ 244343 w 1504382"/>
                  <a:gd name="connsiteY52" fmla="*/ 1249964 h 1634129"/>
                  <a:gd name="connsiteX53" fmla="*/ 338269 w 1504382"/>
                  <a:gd name="connsiteY53" fmla="*/ 1253408 h 1634129"/>
                  <a:gd name="connsiteX54" fmla="*/ 531401 w 1504382"/>
                  <a:gd name="connsiteY54" fmla="*/ 1270862 h 1634129"/>
                  <a:gd name="connsiteX55" fmla="*/ 543572 w 1504382"/>
                  <a:gd name="connsiteY55" fmla="*/ 1273847 h 1634129"/>
                  <a:gd name="connsiteX56" fmla="*/ 547017 w 1504382"/>
                  <a:gd name="connsiteY56" fmla="*/ 1295204 h 1634129"/>
                  <a:gd name="connsiteX57" fmla="*/ 401651 w 1504382"/>
                  <a:gd name="connsiteY57" fmla="*/ 1398775 h 1634129"/>
                  <a:gd name="connsiteX58" fmla="*/ 375931 w 1504382"/>
                  <a:gd name="connsiteY58" fmla="*/ 1415998 h 1634129"/>
                  <a:gd name="connsiteX59" fmla="*/ 351358 w 1504382"/>
                  <a:gd name="connsiteY59" fmla="*/ 1432762 h 1634129"/>
                  <a:gd name="connsiteX60" fmla="*/ 329083 w 1504382"/>
                  <a:gd name="connsiteY60" fmla="*/ 1468357 h 1634129"/>
                  <a:gd name="connsiteX61" fmla="*/ 324720 w 1504382"/>
                  <a:gd name="connsiteY61" fmla="*/ 1541614 h 1634129"/>
                  <a:gd name="connsiteX62" fmla="*/ 340565 w 1504382"/>
                  <a:gd name="connsiteY62" fmla="*/ 1564579 h 1634129"/>
                  <a:gd name="connsiteX63" fmla="*/ 372256 w 1504382"/>
                  <a:gd name="connsiteY63" fmla="*/ 1563890 h 1634129"/>
                  <a:gd name="connsiteX64" fmla="*/ 396599 w 1504382"/>
                  <a:gd name="connsiteY64" fmla="*/ 1557689 h 1634129"/>
                  <a:gd name="connsiteX65" fmla="*/ 396369 w 1504382"/>
                  <a:gd name="connsiteY65" fmla="*/ 1559756 h 1634129"/>
                  <a:gd name="connsiteX66" fmla="*/ 413133 w 1504382"/>
                  <a:gd name="connsiteY66" fmla="*/ 1592825 h 1634129"/>
                  <a:gd name="connsiteX67" fmla="*/ 519919 w 1504382"/>
                  <a:gd name="connsiteY67" fmla="*/ 1582491 h 1634129"/>
                  <a:gd name="connsiteX68" fmla="*/ 544261 w 1504382"/>
                  <a:gd name="connsiteY68" fmla="*/ 1577669 h 1634129"/>
                  <a:gd name="connsiteX69" fmla="*/ 517852 w 1504382"/>
                  <a:gd name="connsiteY69" fmla="*/ 1608211 h 1634129"/>
                  <a:gd name="connsiteX70" fmla="*/ 511192 w 1504382"/>
                  <a:gd name="connsiteY70" fmla="*/ 1617397 h 1634129"/>
                  <a:gd name="connsiteX71" fmla="*/ 512111 w 1504382"/>
                  <a:gd name="connsiteY71" fmla="*/ 1628880 h 1634129"/>
                  <a:gd name="connsiteX72" fmla="*/ 521067 w 1504382"/>
                  <a:gd name="connsiteY72" fmla="*/ 1629569 h 1634129"/>
                  <a:gd name="connsiteX73" fmla="*/ 1503385 w 1504382"/>
                  <a:gd name="connsiteY73" fmla="*/ 1569052 h 1634129"/>
                  <a:gd name="connsiteX74" fmla="*/ 1504382 w 1504382"/>
                  <a:gd name="connsiteY74" fmla="*/ 1556426 h 1634129"/>
                  <a:gd name="connsiteX75" fmla="*/ 1497751 w 1504382"/>
                  <a:gd name="connsiteY75" fmla="*/ 1472491 h 1634129"/>
                  <a:gd name="connsiteX76" fmla="*/ 1444244 w 1504382"/>
                  <a:gd name="connsiteY76" fmla="*/ 1240319 h 1634129"/>
                  <a:gd name="connsiteX77" fmla="*/ 1420131 w 1504382"/>
                  <a:gd name="connsiteY77" fmla="*/ 950046 h 1634129"/>
                  <a:gd name="connsiteX78" fmla="*/ 1393492 w 1504382"/>
                  <a:gd name="connsiteY78" fmla="*/ 736934 h 1634129"/>
                  <a:gd name="connsiteX79" fmla="*/ 1295893 w 1504382"/>
                  <a:gd name="connsiteY79" fmla="*/ 546328 h 1634129"/>
                  <a:gd name="connsiteX80" fmla="*/ 1242385 w 1504382"/>
                  <a:gd name="connsiteY80" fmla="*/ 456766 h 1634129"/>
                  <a:gd name="connsiteX81" fmla="*/ 1221717 w 1504382"/>
                  <a:gd name="connsiteY81" fmla="*/ 386035 h 1634129"/>
                  <a:gd name="connsiteX82" fmla="*/ 1066246 w 1504382"/>
                  <a:gd name="connsiteY82" fmla="*/ 122401 h 1634129"/>
                  <a:gd name="connsiteX83" fmla="*/ 1046727 w 1504382"/>
                  <a:gd name="connsiteY83" fmla="*/ 108393 h 1634129"/>
                  <a:gd name="connsiteX84" fmla="*/ 1018021 w 1504382"/>
                  <a:gd name="connsiteY84" fmla="*/ 53967 h 1634129"/>
                  <a:gd name="connsiteX85" fmla="*/ 994367 w 1504382"/>
                  <a:gd name="connsiteY85" fmla="*/ 11712 h 1634129"/>
                  <a:gd name="connsiteX86" fmla="*/ 975077 w 1504382"/>
                  <a:gd name="connsiteY86" fmla="*/ 0 h 1634129"/>
                  <a:gd name="connsiteX0" fmla="*/ 975077 w 1504382"/>
                  <a:gd name="connsiteY0" fmla="*/ 0 h 1628880"/>
                  <a:gd name="connsiteX1" fmla="*/ 910776 w 1504382"/>
                  <a:gd name="connsiteY1" fmla="*/ 0 h 1628880"/>
                  <a:gd name="connsiteX2" fmla="*/ 870129 w 1504382"/>
                  <a:gd name="connsiteY2" fmla="*/ 13549 h 1628880"/>
                  <a:gd name="connsiteX3" fmla="*/ 795723 w 1504382"/>
                  <a:gd name="connsiteY3" fmla="*/ 17683 h 1628880"/>
                  <a:gd name="connsiteX4" fmla="*/ 602132 w 1504382"/>
                  <a:gd name="connsiteY4" fmla="*/ 95073 h 1628880"/>
                  <a:gd name="connsiteX5" fmla="*/ 562174 w 1504382"/>
                  <a:gd name="connsiteY5" fmla="*/ 126076 h 1628880"/>
                  <a:gd name="connsiteX6" fmla="*/ 541505 w 1504382"/>
                  <a:gd name="connsiteY6" fmla="*/ 175450 h 1628880"/>
                  <a:gd name="connsiteX7" fmla="*/ 545409 w 1504382"/>
                  <a:gd name="connsiteY7" fmla="*/ 200481 h 1628880"/>
                  <a:gd name="connsiteX8" fmla="*/ 499250 w 1504382"/>
                  <a:gd name="connsiteY8" fmla="*/ 294866 h 1628880"/>
                  <a:gd name="connsiteX9" fmla="*/ 421860 w 1504382"/>
                  <a:gd name="connsiteY9" fmla="*/ 339417 h 1628880"/>
                  <a:gd name="connsiteX10" fmla="*/ 411755 w 1504382"/>
                  <a:gd name="connsiteY10" fmla="*/ 406244 h 1628880"/>
                  <a:gd name="connsiteX11" fmla="*/ 454010 w 1504382"/>
                  <a:gd name="connsiteY11" fmla="*/ 449877 h 1628880"/>
                  <a:gd name="connsiteX12" fmla="*/ 533468 w 1504382"/>
                  <a:gd name="connsiteY12" fmla="*/ 471693 h 1628880"/>
                  <a:gd name="connsiteX13" fmla="*/ 571359 w 1504382"/>
                  <a:gd name="connsiteY13" fmla="*/ 448499 h 1628880"/>
                  <a:gd name="connsiteX14" fmla="*/ 589272 w 1504382"/>
                  <a:gd name="connsiteY14" fmla="*/ 433802 h 1628880"/>
                  <a:gd name="connsiteX15" fmla="*/ 607643 w 1504382"/>
                  <a:gd name="connsiteY15" fmla="*/ 439772 h 1628880"/>
                  <a:gd name="connsiteX16" fmla="*/ 599606 w 1504382"/>
                  <a:gd name="connsiteY16" fmla="*/ 456307 h 1628880"/>
                  <a:gd name="connsiteX17" fmla="*/ 551839 w 1504382"/>
                  <a:gd name="connsiteY17" fmla="*/ 478812 h 1628880"/>
                  <a:gd name="connsiteX18" fmla="*/ 528875 w 1504382"/>
                  <a:gd name="connsiteY18" fmla="*/ 503155 h 1628880"/>
                  <a:gd name="connsiteX19" fmla="*/ 559188 w 1504382"/>
                  <a:gd name="connsiteY19" fmla="*/ 540128 h 1628880"/>
                  <a:gd name="connsiteX20" fmla="*/ 611548 w 1504382"/>
                  <a:gd name="connsiteY20" fmla="*/ 537142 h 1628880"/>
                  <a:gd name="connsiteX21" fmla="*/ 635201 w 1504382"/>
                  <a:gd name="connsiteY21" fmla="*/ 533468 h 1628880"/>
                  <a:gd name="connsiteX22" fmla="*/ 653113 w 1504382"/>
                  <a:gd name="connsiteY22" fmla="*/ 538061 h 1628880"/>
                  <a:gd name="connsiteX23" fmla="*/ 654262 w 1504382"/>
                  <a:gd name="connsiteY23" fmla="*/ 560336 h 1628880"/>
                  <a:gd name="connsiteX24" fmla="*/ 640942 w 1504382"/>
                  <a:gd name="connsiteY24" fmla="*/ 575493 h 1628880"/>
                  <a:gd name="connsiteX25" fmla="*/ 529104 w 1504382"/>
                  <a:gd name="connsiteY25" fmla="*/ 699272 h 1628880"/>
                  <a:gd name="connsiteX26" fmla="*/ 504303 w 1504382"/>
                  <a:gd name="connsiteY26" fmla="*/ 764032 h 1628880"/>
                  <a:gd name="connsiteX27" fmla="*/ 469626 w 1504382"/>
                  <a:gd name="connsiteY27" fmla="*/ 805139 h 1628880"/>
                  <a:gd name="connsiteX28" fmla="*/ 302674 w 1504382"/>
                  <a:gd name="connsiteY28" fmla="*/ 902739 h 1628880"/>
                  <a:gd name="connsiteX29" fmla="*/ 175220 w 1504382"/>
                  <a:gd name="connsiteY29" fmla="*/ 992301 h 1628880"/>
                  <a:gd name="connsiteX30" fmla="*/ 88414 w 1504382"/>
                  <a:gd name="connsiteY30" fmla="*/ 1090360 h 1628880"/>
                  <a:gd name="connsiteX31" fmla="*/ 5282 w 1504382"/>
                  <a:gd name="connsiteY31" fmla="*/ 1293137 h 1628880"/>
                  <a:gd name="connsiteX32" fmla="*/ 0 w 1504382"/>
                  <a:gd name="connsiteY32" fmla="*/ 1303012 h 1628880"/>
                  <a:gd name="connsiteX33" fmla="*/ 0 w 1504382"/>
                  <a:gd name="connsiteY33" fmla="*/ 1378795 h 1628880"/>
                  <a:gd name="connsiteX34" fmla="*/ 30313 w 1504382"/>
                  <a:gd name="connsiteY34" fmla="*/ 1362720 h 1628880"/>
                  <a:gd name="connsiteX35" fmla="*/ 30543 w 1504382"/>
                  <a:gd name="connsiteY35" fmla="*/ 1387751 h 1628880"/>
                  <a:gd name="connsiteX36" fmla="*/ 39729 w 1504382"/>
                  <a:gd name="connsiteY36" fmla="*/ 1427710 h 1628880"/>
                  <a:gd name="connsiteX37" fmla="*/ 52130 w 1504382"/>
                  <a:gd name="connsiteY37" fmla="*/ 1435977 h 1628880"/>
                  <a:gd name="connsiteX38" fmla="*/ 60626 w 1504382"/>
                  <a:gd name="connsiteY38" fmla="*/ 1425183 h 1628880"/>
                  <a:gd name="connsiteX39" fmla="*/ 64301 w 1504382"/>
                  <a:gd name="connsiteY39" fmla="*/ 1413931 h 1628880"/>
                  <a:gd name="connsiteX40" fmla="*/ 67975 w 1504382"/>
                  <a:gd name="connsiteY40" fmla="*/ 1430925 h 1628880"/>
                  <a:gd name="connsiteX41" fmla="*/ 76013 w 1504382"/>
                  <a:gd name="connsiteY41" fmla="*/ 1441029 h 1628880"/>
                  <a:gd name="connsiteX42" fmla="*/ 88414 w 1504382"/>
                  <a:gd name="connsiteY42" fmla="*/ 1431614 h 1628880"/>
                  <a:gd name="connsiteX43" fmla="*/ 94384 w 1504382"/>
                  <a:gd name="connsiteY43" fmla="*/ 1408419 h 1628880"/>
                  <a:gd name="connsiteX44" fmla="*/ 99896 w 1504382"/>
                  <a:gd name="connsiteY44" fmla="*/ 1398085 h 1628880"/>
                  <a:gd name="connsiteX45" fmla="*/ 108393 w 1504382"/>
                  <a:gd name="connsiteY45" fmla="*/ 1410946 h 1628880"/>
                  <a:gd name="connsiteX46" fmla="*/ 126305 w 1504382"/>
                  <a:gd name="connsiteY46" fmla="*/ 1413012 h 1628880"/>
                  <a:gd name="connsiteX47" fmla="*/ 135721 w 1504382"/>
                  <a:gd name="connsiteY47" fmla="*/ 1392344 h 1628880"/>
                  <a:gd name="connsiteX48" fmla="*/ 158226 w 1504382"/>
                  <a:gd name="connsiteY48" fmla="*/ 1370069 h 1628880"/>
                  <a:gd name="connsiteX49" fmla="*/ 202318 w 1504382"/>
                  <a:gd name="connsiteY49" fmla="*/ 1329192 h 1628880"/>
                  <a:gd name="connsiteX50" fmla="*/ 213341 w 1504382"/>
                  <a:gd name="connsiteY50" fmla="*/ 1287166 h 1628880"/>
                  <a:gd name="connsiteX51" fmla="*/ 217475 w 1504382"/>
                  <a:gd name="connsiteY51" fmla="*/ 1270402 h 1628880"/>
                  <a:gd name="connsiteX52" fmla="*/ 244343 w 1504382"/>
                  <a:gd name="connsiteY52" fmla="*/ 1249964 h 1628880"/>
                  <a:gd name="connsiteX53" fmla="*/ 338269 w 1504382"/>
                  <a:gd name="connsiteY53" fmla="*/ 1253408 h 1628880"/>
                  <a:gd name="connsiteX54" fmla="*/ 531401 w 1504382"/>
                  <a:gd name="connsiteY54" fmla="*/ 1270862 h 1628880"/>
                  <a:gd name="connsiteX55" fmla="*/ 543572 w 1504382"/>
                  <a:gd name="connsiteY55" fmla="*/ 1273847 h 1628880"/>
                  <a:gd name="connsiteX56" fmla="*/ 547017 w 1504382"/>
                  <a:gd name="connsiteY56" fmla="*/ 1295204 h 1628880"/>
                  <a:gd name="connsiteX57" fmla="*/ 401651 w 1504382"/>
                  <a:gd name="connsiteY57" fmla="*/ 1398775 h 1628880"/>
                  <a:gd name="connsiteX58" fmla="*/ 375931 w 1504382"/>
                  <a:gd name="connsiteY58" fmla="*/ 1415998 h 1628880"/>
                  <a:gd name="connsiteX59" fmla="*/ 351358 w 1504382"/>
                  <a:gd name="connsiteY59" fmla="*/ 1432762 h 1628880"/>
                  <a:gd name="connsiteX60" fmla="*/ 329083 w 1504382"/>
                  <a:gd name="connsiteY60" fmla="*/ 1468357 h 1628880"/>
                  <a:gd name="connsiteX61" fmla="*/ 324720 w 1504382"/>
                  <a:gd name="connsiteY61" fmla="*/ 1541614 h 1628880"/>
                  <a:gd name="connsiteX62" fmla="*/ 340565 w 1504382"/>
                  <a:gd name="connsiteY62" fmla="*/ 1564579 h 1628880"/>
                  <a:gd name="connsiteX63" fmla="*/ 372256 w 1504382"/>
                  <a:gd name="connsiteY63" fmla="*/ 1563890 h 1628880"/>
                  <a:gd name="connsiteX64" fmla="*/ 396599 w 1504382"/>
                  <a:gd name="connsiteY64" fmla="*/ 1557689 h 1628880"/>
                  <a:gd name="connsiteX65" fmla="*/ 396369 w 1504382"/>
                  <a:gd name="connsiteY65" fmla="*/ 1559756 h 1628880"/>
                  <a:gd name="connsiteX66" fmla="*/ 413133 w 1504382"/>
                  <a:gd name="connsiteY66" fmla="*/ 1592825 h 1628880"/>
                  <a:gd name="connsiteX67" fmla="*/ 519919 w 1504382"/>
                  <a:gd name="connsiteY67" fmla="*/ 1582491 h 1628880"/>
                  <a:gd name="connsiteX68" fmla="*/ 544261 w 1504382"/>
                  <a:gd name="connsiteY68" fmla="*/ 1577669 h 1628880"/>
                  <a:gd name="connsiteX69" fmla="*/ 517852 w 1504382"/>
                  <a:gd name="connsiteY69" fmla="*/ 1608211 h 1628880"/>
                  <a:gd name="connsiteX70" fmla="*/ 511192 w 1504382"/>
                  <a:gd name="connsiteY70" fmla="*/ 1617397 h 1628880"/>
                  <a:gd name="connsiteX71" fmla="*/ 512111 w 1504382"/>
                  <a:gd name="connsiteY71" fmla="*/ 1628880 h 1628880"/>
                  <a:gd name="connsiteX72" fmla="*/ 1503385 w 1504382"/>
                  <a:gd name="connsiteY72" fmla="*/ 1569052 h 1628880"/>
                  <a:gd name="connsiteX73" fmla="*/ 1504382 w 1504382"/>
                  <a:gd name="connsiteY73" fmla="*/ 1556426 h 1628880"/>
                  <a:gd name="connsiteX74" fmla="*/ 1497751 w 1504382"/>
                  <a:gd name="connsiteY74" fmla="*/ 1472491 h 1628880"/>
                  <a:gd name="connsiteX75" fmla="*/ 1444244 w 1504382"/>
                  <a:gd name="connsiteY75" fmla="*/ 1240319 h 1628880"/>
                  <a:gd name="connsiteX76" fmla="*/ 1420131 w 1504382"/>
                  <a:gd name="connsiteY76" fmla="*/ 950046 h 1628880"/>
                  <a:gd name="connsiteX77" fmla="*/ 1393492 w 1504382"/>
                  <a:gd name="connsiteY77" fmla="*/ 736934 h 1628880"/>
                  <a:gd name="connsiteX78" fmla="*/ 1295893 w 1504382"/>
                  <a:gd name="connsiteY78" fmla="*/ 546328 h 1628880"/>
                  <a:gd name="connsiteX79" fmla="*/ 1242385 w 1504382"/>
                  <a:gd name="connsiteY79" fmla="*/ 456766 h 1628880"/>
                  <a:gd name="connsiteX80" fmla="*/ 1221717 w 1504382"/>
                  <a:gd name="connsiteY80" fmla="*/ 386035 h 1628880"/>
                  <a:gd name="connsiteX81" fmla="*/ 1066246 w 1504382"/>
                  <a:gd name="connsiteY81" fmla="*/ 122401 h 1628880"/>
                  <a:gd name="connsiteX82" fmla="*/ 1046727 w 1504382"/>
                  <a:gd name="connsiteY82" fmla="*/ 108393 h 1628880"/>
                  <a:gd name="connsiteX83" fmla="*/ 1018021 w 1504382"/>
                  <a:gd name="connsiteY83" fmla="*/ 53967 h 1628880"/>
                  <a:gd name="connsiteX84" fmla="*/ 994367 w 1504382"/>
                  <a:gd name="connsiteY84" fmla="*/ 11712 h 1628880"/>
                  <a:gd name="connsiteX85" fmla="*/ 975077 w 1504382"/>
                  <a:gd name="connsiteY85" fmla="*/ 0 h 1628880"/>
                  <a:gd name="connsiteX0" fmla="*/ 975077 w 1504382"/>
                  <a:gd name="connsiteY0" fmla="*/ 0 h 1617397"/>
                  <a:gd name="connsiteX1" fmla="*/ 910776 w 1504382"/>
                  <a:gd name="connsiteY1" fmla="*/ 0 h 1617397"/>
                  <a:gd name="connsiteX2" fmla="*/ 870129 w 1504382"/>
                  <a:gd name="connsiteY2" fmla="*/ 13549 h 1617397"/>
                  <a:gd name="connsiteX3" fmla="*/ 795723 w 1504382"/>
                  <a:gd name="connsiteY3" fmla="*/ 17683 h 1617397"/>
                  <a:gd name="connsiteX4" fmla="*/ 602132 w 1504382"/>
                  <a:gd name="connsiteY4" fmla="*/ 95073 h 1617397"/>
                  <a:gd name="connsiteX5" fmla="*/ 562174 w 1504382"/>
                  <a:gd name="connsiteY5" fmla="*/ 126076 h 1617397"/>
                  <a:gd name="connsiteX6" fmla="*/ 541505 w 1504382"/>
                  <a:gd name="connsiteY6" fmla="*/ 175450 h 1617397"/>
                  <a:gd name="connsiteX7" fmla="*/ 545409 w 1504382"/>
                  <a:gd name="connsiteY7" fmla="*/ 200481 h 1617397"/>
                  <a:gd name="connsiteX8" fmla="*/ 499250 w 1504382"/>
                  <a:gd name="connsiteY8" fmla="*/ 294866 h 1617397"/>
                  <a:gd name="connsiteX9" fmla="*/ 421860 w 1504382"/>
                  <a:gd name="connsiteY9" fmla="*/ 339417 h 1617397"/>
                  <a:gd name="connsiteX10" fmla="*/ 411755 w 1504382"/>
                  <a:gd name="connsiteY10" fmla="*/ 406244 h 1617397"/>
                  <a:gd name="connsiteX11" fmla="*/ 454010 w 1504382"/>
                  <a:gd name="connsiteY11" fmla="*/ 449877 h 1617397"/>
                  <a:gd name="connsiteX12" fmla="*/ 533468 w 1504382"/>
                  <a:gd name="connsiteY12" fmla="*/ 471693 h 1617397"/>
                  <a:gd name="connsiteX13" fmla="*/ 571359 w 1504382"/>
                  <a:gd name="connsiteY13" fmla="*/ 448499 h 1617397"/>
                  <a:gd name="connsiteX14" fmla="*/ 589272 w 1504382"/>
                  <a:gd name="connsiteY14" fmla="*/ 433802 h 1617397"/>
                  <a:gd name="connsiteX15" fmla="*/ 607643 w 1504382"/>
                  <a:gd name="connsiteY15" fmla="*/ 439772 h 1617397"/>
                  <a:gd name="connsiteX16" fmla="*/ 599606 w 1504382"/>
                  <a:gd name="connsiteY16" fmla="*/ 456307 h 1617397"/>
                  <a:gd name="connsiteX17" fmla="*/ 551839 w 1504382"/>
                  <a:gd name="connsiteY17" fmla="*/ 478812 h 1617397"/>
                  <a:gd name="connsiteX18" fmla="*/ 528875 w 1504382"/>
                  <a:gd name="connsiteY18" fmla="*/ 503155 h 1617397"/>
                  <a:gd name="connsiteX19" fmla="*/ 559188 w 1504382"/>
                  <a:gd name="connsiteY19" fmla="*/ 540128 h 1617397"/>
                  <a:gd name="connsiteX20" fmla="*/ 611548 w 1504382"/>
                  <a:gd name="connsiteY20" fmla="*/ 537142 h 1617397"/>
                  <a:gd name="connsiteX21" fmla="*/ 635201 w 1504382"/>
                  <a:gd name="connsiteY21" fmla="*/ 533468 h 1617397"/>
                  <a:gd name="connsiteX22" fmla="*/ 653113 w 1504382"/>
                  <a:gd name="connsiteY22" fmla="*/ 538061 h 1617397"/>
                  <a:gd name="connsiteX23" fmla="*/ 654262 w 1504382"/>
                  <a:gd name="connsiteY23" fmla="*/ 560336 h 1617397"/>
                  <a:gd name="connsiteX24" fmla="*/ 640942 w 1504382"/>
                  <a:gd name="connsiteY24" fmla="*/ 575493 h 1617397"/>
                  <a:gd name="connsiteX25" fmla="*/ 529104 w 1504382"/>
                  <a:gd name="connsiteY25" fmla="*/ 699272 h 1617397"/>
                  <a:gd name="connsiteX26" fmla="*/ 504303 w 1504382"/>
                  <a:gd name="connsiteY26" fmla="*/ 764032 h 1617397"/>
                  <a:gd name="connsiteX27" fmla="*/ 469626 w 1504382"/>
                  <a:gd name="connsiteY27" fmla="*/ 805139 h 1617397"/>
                  <a:gd name="connsiteX28" fmla="*/ 302674 w 1504382"/>
                  <a:gd name="connsiteY28" fmla="*/ 902739 h 1617397"/>
                  <a:gd name="connsiteX29" fmla="*/ 175220 w 1504382"/>
                  <a:gd name="connsiteY29" fmla="*/ 992301 h 1617397"/>
                  <a:gd name="connsiteX30" fmla="*/ 88414 w 1504382"/>
                  <a:gd name="connsiteY30" fmla="*/ 1090360 h 1617397"/>
                  <a:gd name="connsiteX31" fmla="*/ 5282 w 1504382"/>
                  <a:gd name="connsiteY31" fmla="*/ 1293137 h 1617397"/>
                  <a:gd name="connsiteX32" fmla="*/ 0 w 1504382"/>
                  <a:gd name="connsiteY32" fmla="*/ 1303012 h 1617397"/>
                  <a:gd name="connsiteX33" fmla="*/ 0 w 1504382"/>
                  <a:gd name="connsiteY33" fmla="*/ 1378795 h 1617397"/>
                  <a:gd name="connsiteX34" fmla="*/ 30313 w 1504382"/>
                  <a:gd name="connsiteY34" fmla="*/ 1362720 h 1617397"/>
                  <a:gd name="connsiteX35" fmla="*/ 30543 w 1504382"/>
                  <a:gd name="connsiteY35" fmla="*/ 1387751 h 1617397"/>
                  <a:gd name="connsiteX36" fmla="*/ 39729 w 1504382"/>
                  <a:gd name="connsiteY36" fmla="*/ 1427710 h 1617397"/>
                  <a:gd name="connsiteX37" fmla="*/ 52130 w 1504382"/>
                  <a:gd name="connsiteY37" fmla="*/ 1435977 h 1617397"/>
                  <a:gd name="connsiteX38" fmla="*/ 60626 w 1504382"/>
                  <a:gd name="connsiteY38" fmla="*/ 1425183 h 1617397"/>
                  <a:gd name="connsiteX39" fmla="*/ 64301 w 1504382"/>
                  <a:gd name="connsiteY39" fmla="*/ 1413931 h 1617397"/>
                  <a:gd name="connsiteX40" fmla="*/ 67975 w 1504382"/>
                  <a:gd name="connsiteY40" fmla="*/ 1430925 h 1617397"/>
                  <a:gd name="connsiteX41" fmla="*/ 76013 w 1504382"/>
                  <a:gd name="connsiteY41" fmla="*/ 1441029 h 1617397"/>
                  <a:gd name="connsiteX42" fmla="*/ 88414 w 1504382"/>
                  <a:gd name="connsiteY42" fmla="*/ 1431614 h 1617397"/>
                  <a:gd name="connsiteX43" fmla="*/ 94384 w 1504382"/>
                  <a:gd name="connsiteY43" fmla="*/ 1408419 h 1617397"/>
                  <a:gd name="connsiteX44" fmla="*/ 99896 w 1504382"/>
                  <a:gd name="connsiteY44" fmla="*/ 1398085 h 1617397"/>
                  <a:gd name="connsiteX45" fmla="*/ 108393 w 1504382"/>
                  <a:gd name="connsiteY45" fmla="*/ 1410946 h 1617397"/>
                  <a:gd name="connsiteX46" fmla="*/ 126305 w 1504382"/>
                  <a:gd name="connsiteY46" fmla="*/ 1413012 h 1617397"/>
                  <a:gd name="connsiteX47" fmla="*/ 135721 w 1504382"/>
                  <a:gd name="connsiteY47" fmla="*/ 1392344 h 1617397"/>
                  <a:gd name="connsiteX48" fmla="*/ 158226 w 1504382"/>
                  <a:gd name="connsiteY48" fmla="*/ 1370069 h 1617397"/>
                  <a:gd name="connsiteX49" fmla="*/ 202318 w 1504382"/>
                  <a:gd name="connsiteY49" fmla="*/ 1329192 h 1617397"/>
                  <a:gd name="connsiteX50" fmla="*/ 213341 w 1504382"/>
                  <a:gd name="connsiteY50" fmla="*/ 1287166 h 1617397"/>
                  <a:gd name="connsiteX51" fmla="*/ 217475 w 1504382"/>
                  <a:gd name="connsiteY51" fmla="*/ 1270402 h 1617397"/>
                  <a:gd name="connsiteX52" fmla="*/ 244343 w 1504382"/>
                  <a:gd name="connsiteY52" fmla="*/ 1249964 h 1617397"/>
                  <a:gd name="connsiteX53" fmla="*/ 338269 w 1504382"/>
                  <a:gd name="connsiteY53" fmla="*/ 1253408 h 1617397"/>
                  <a:gd name="connsiteX54" fmla="*/ 531401 w 1504382"/>
                  <a:gd name="connsiteY54" fmla="*/ 1270862 h 1617397"/>
                  <a:gd name="connsiteX55" fmla="*/ 543572 w 1504382"/>
                  <a:gd name="connsiteY55" fmla="*/ 1273847 h 1617397"/>
                  <a:gd name="connsiteX56" fmla="*/ 547017 w 1504382"/>
                  <a:gd name="connsiteY56" fmla="*/ 1295204 h 1617397"/>
                  <a:gd name="connsiteX57" fmla="*/ 401651 w 1504382"/>
                  <a:gd name="connsiteY57" fmla="*/ 1398775 h 1617397"/>
                  <a:gd name="connsiteX58" fmla="*/ 375931 w 1504382"/>
                  <a:gd name="connsiteY58" fmla="*/ 1415998 h 1617397"/>
                  <a:gd name="connsiteX59" fmla="*/ 351358 w 1504382"/>
                  <a:gd name="connsiteY59" fmla="*/ 1432762 h 1617397"/>
                  <a:gd name="connsiteX60" fmla="*/ 329083 w 1504382"/>
                  <a:gd name="connsiteY60" fmla="*/ 1468357 h 1617397"/>
                  <a:gd name="connsiteX61" fmla="*/ 324720 w 1504382"/>
                  <a:gd name="connsiteY61" fmla="*/ 1541614 h 1617397"/>
                  <a:gd name="connsiteX62" fmla="*/ 340565 w 1504382"/>
                  <a:gd name="connsiteY62" fmla="*/ 1564579 h 1617397"/>
                  <a:gd name="connsiteX63" fmla="*/ 372256 w 1504382"/>
                  <a:gd name="connsiteY63" fmla="*/ 1563890 h 1617397"/>
                  <a:gd name="connsiteX64" fmla="*/ 396599 w 1504382"/>
                  <a:gd name="connsiteY64" fmla="*/ 1557689 h 1617397"/>
                  <a:gd name="connsiteX65" fmla="*/ 396369 w 1504382"/>
                  <a:gd name="connsiteY65" fmla="*/ 1559756 h 1617397"/>
                  <a:gd name="connsiteX66" fmla="*/ 413133 w 1504382"/>
                  <a:gd name="connsiteY66" fmla="*/ 1592825 h 1617397"/>
                  <a:gd name="connsiteX67" fmla="*/ 519919 w 1504382"/>
                  <a:gd name="connsiteY67" fmla="*/ 1582491 h 1617397"/>
                  <a:gd name="connsiteX68" fmla="*/ 544261 w 1504382"/>
                  <a:gd name="connsiteY68" fmla="*/ 1577669 h 1617397"/>
                  <a:gd name="connsiteX69" fmla="*/ 517852 w 1504382"/>
                  <a:gd name="connsiteY69" fmla="*/ 1608211 h 1617397"/>
                  <a:gd name="connsiteX70" fmla="*/ 511192 w 1504382"/>
                  <a:gd name="connsiteY70" fmla="*/ 1617397 h 1617397"/>
                  <a:gd name="connsiteX71" fmla="*/ 1503385 w 1504382"/>
                  <a:gd name="connsiteY71" fmla="*/ 1569052 h 1617397"/>
                  <a:gd name="connsiteX72" fmla="*/ 1504382 w 1504382"/>
                  <a:gd name="connsiteY72" fmla="*/ 1556426 h 1617397"/>
                  <a:gd name="connsiteX73" fmla="*/ 1497751 w 1504382"/>
                  <a:gd name="connsiteY73" fmla="*/ 1472491 h 1617397"/>
                  <a:gd name="connsiteX74" fmla="*/ 1444244 w 1504382"/>
                  <a:gd name="connsiteY74" fmla="*/ 1240319 h 1617397"/>
                  <a:gd name="connsiteX75" fmla="*/ 1420131 w 1504382"/>
                  <a:gd name="connsiteY75" fmla="*/ 950046 h 1617397"/>
                  <a:gd name="connsiteX76" fmla="*/ 1393492 w 1504382"/>
                  <a:gd name="connsiteY76" fmla="*/ 736934 h 1617397"/>
                  <a:gd name="connsiteX77" fmla="*/ 1295893 w 1504382"/>
                  <a:gd name="connsiteY77" fmla="*/ 546328 h 1617397"/>
                  <a:gd name="connsiteX78" fmla="*/ 1242385 w 1504382"/>
                  <a:gd name="connsiteY78" fmla="*/ 456766 h 1617397"/>
                  <a:gd name="connsiteX79" fmla="*/ 1221717 w 1504382"/>
                  <a:gd name="connsiteY79" fmla="*/ 386035 h 1617397"/>
                  <a:gd name="connsiteX80" fmla="*/ 1066246 w 1504382"/>
                  <a:gd name="connsiteY80" fmla="*/ 122401 h 1617397"/>
                  <a:gd name="connsiteX81" fmla="*/ 1046727 w 1504382"/>
                  <a:gd name="connsiteY81" fmla="*/ 108393 h 1617397"/>
                  <a:gd name="connsiteX82" fmla="*/ 1018021 w 1504382"/>
                  <a:gd name="connsiteY82" fmla="*/ 53967 h 1617397"/>
                  <a:gd name="connsiteX83" fmla="*/ 994367 w 1504382"/>
                  <a:gd name="connsiteY83" fmla="*/ 11712 h 1617397"/>
                  <a:gd name="connsiteX84" fmla="*/ 975077 w 1504382"/>
                  <a:gd name="connsiteY84" fmla="*/ 0 h 1617397"/>
                  <a:gd name="connsiteX0" fmla="*/ 975077 w 1504382"/>
                  <a:gd name="connsiteY0" fmla="*/ 0 h 1608211"/>
                  <a:gd name="connsiteX1" fmla="*/ 910776 w 1504382"/>
                  <a:gd name="connsiteY1" fmla="*/ 0 h 1608211"/>
                  <a:gd name="connsiteX2" fmla="*/ 870129 w 1504382"/>
                  <a:gd name="connsiteY2" fmla="*/ 13549 h 1608211"/>
                  <a:gd name="connsiteX3" fmla="*/ 795723 w 1504382"/>
                  <a:gd name="connsiteY3" fmla="*/ 17683 h 1608211"/>
                  <a:gd name="connsiteX4" fmla="*/ 602132 w 1504382"/>
                  <a:gd name="connsiteY4" fmla="*/ 95073 h 1608211"/>
                  <a:gd name="connsiteX5" fmla="*/ 562174 w 1504382"/>
                  <a:gd name="connsiteY5" fmla="*/ 126076 h 1608211"/>
                  <a:gd name="connsiteX6" fmla="*/ 541505 w 1504382"/>
                  <a:gd name="connsiteY6" fmla="*/ 175450 h 1608211"/>
                  <a:gd name="connsiteX7" fmla="*/ 545409 w 1504382"/>
                  <a:gd name="connsiteY7" fmla="*/ 200481 h 1608211"/>
                  <a:gd name="connsiteX8" fmla="*/ 499250 w 1504382"/>
                  <a:gd name="connsiteY8" fmla="*/ 294866 h 1608211"/>
                  <a:gd name="connsiteX9" fmla="*/ 421860 w 1504382"/>
                  <a:gd name="connsiteY9" fmla="*/ 339417 h 1608211"/>
                  <a:gd name="connsiteX10" fmla="*/ 411755 w 1504382"/>
                  <a:gd name="connsiteY10" fmla="*/ 406244 h 1608211"/>
                  <a:gd name="connsiteX11" fmla="*/ 454010 w 1504382"/>
                  <a:gd name="connsiteY11" fmla="*/ 449877 h 1608211"/>
                  <a:gd name="connsiteX12" fmla="*/ 533468 w 1504382"/>
                  <a:gd name="connsiteY12" fmla="*/ 471693 h 1608211"/>
                  <a:gd name="connsiteX13" fmla="*/ 571359 w 1504382"/>
                  <a:gd name="connsiteY13" fmla="*/ 448499 h 1608211"/>
                  <a:gd name="connsiteX14" fmla="*/ 589272 w 1504382"/>
                  <a:gd name="connsiteY14" fmla="*/ 433802 h 1608211"/>
                  <a:gd name="connsiteX15" fmla="*/ 607643 w 1504382"/>
                  <a:gd name="connsiteY15" fmla="*/ 439772 h 1608211"/>
                  <a:gd name="connsiteX16" fmla="*/ 599606 w 1504382"/>
                  <a:gd name="connsiteY16" fmla="*/ 456307 h 1608211"/>
                  <a:gd name="connsiteX17" fmla="*/ 551839 w 1504382"/>
                  <a:gd name="connsiteY17" fmla="*/ 478812 h 1608211"/>
                  <a:gd name="connsiteX18" fmla="*/ 528875 w 1504382"/>
                  <a:gd name="connsiteY18" fmla="*/ 503155 h 1608211"/>
                  <a:gd name="connsiteX19" fmla="*/ 559188 w 1504382"/>
                  <a:gd name="connsiteY19" fmla="*/ 540128 h 1608211"/>
                  <a:gd name="connsiteX20" fmla="*/ 611548 w 1504382"/>
                  <a:gd name="connsiteY20" fmla="*/ 537142 h 1608211"/>
                  <a:gd name="connsiteX21" fmla="*/ 635201 w 1504382"/>
                  <a:gd name="connsiteY21" fmla="*/ 533468 h 1608211"/>
                  <a:gd name="connsiteX22" fmla="*/ 653113 w 1504382"/>
                  <a:gd name="connsiteY22" fmla="*/ 538061 h 1608211"/>
                  <a:gd name="connsiteX23" fmla="*/ 654262 w 1504382"/>
                  <a:gd name="connsiteY23" fmla="*/ 560336 h 1608211"/>
                  <a:gd name="connsiteX24" fmla="*/ 640942 w 1504382"/>
                  <a:gd name="connsiteY24" fmla="*/ 575493 h 1608211"/>
                  <a:gd name="connsiteX25" fmla="*/ 529104 w 1504382"/>
                  <a:gd name="connsiteY25" fmla="*/ 699272 h 1608211"/>
                  <a:gd name="connsiteX26" fmla="*/ 504303 w 1504382"/>
                  <a:gd name="connsiteY26" fmla="*/ 764032 h 1608211"/>
                  <a:gd name="connsiteX27" fmla="*/ 469626 w 1504382"/>
                  <a:gd name="connsiteY27" fmla="*/ 805139 h 1608211"/>
                  <a:gd name="connsiteX28" fmla="*/ 302674 w 1504382"/>
                  <a:gd name="connsiteY28" fmla="*/ 902739 h 1608211"/>
                  <a:gd name="connsiteX29" fmla="*/ 175220 w 1504382"/>
                  <a:gd name="connsiteY29" fmla="*/ 992301 h 1608211"/>
                  <a:gd name="connsiteX30" fmla="*/ 88414 w 1504382"/>
                  <a:gd name="connsiteY30" fmla="*/ 1090360 h 1608211"/>
                  <a:gd name="connsiteX31" fmla="*/ 5282 w 1504382"/>
                  <a:gd name="connsiteY31" fmla="*/ 1293137 h 1608211"/>
                  <a:gd name="connsiteX32" fmla="*/ 0 w 1504382"/>
                  <a:gd name="connsiteY32" fmla="*/ 1303012 h 1608211"/>
                  <a:gd name="connsiteX33" fmla="*/ 0 w 1504382"/>
                  <a:gd name="connsiteY33" fmla="*/ 1378795 h 1608211"/>
                  <a:gd name="connsiteX34" fmla="*/ 30313 w 1504382"/>
                  <a:gd name="connsiteY34" fmla="*/ 1362720 h 1608211"/>
                  <a:gd name="connsiteX35" fmla="*/ 30543 w 1504382"/>
                  <a:gd name="connsiteY35" fmla="*/ 1387751 h 1608211"/>
                  <a:gd name="connsiteX36" fmla="*/ 39729 w 1504382"/>
                  <a:gd name="connsiteY36" fmla="*/ 1427710 h 1608211"/>
                  <a:gd name="connsiteX37" fmla="*/ 52130 w 1504382"/>
                  <a:gd name="connsiteY37" fmla="*/ 1435977 h 1608211"/>
                  <a:gd name="connsiteX38" fmla="*/ 60626 w 1504382"/>
                  <a:gd name="connsiteY38" fmla="*/ 1425183 h 1608211"/>
                  <a:gd name="connsiteX39" fmla="*/ 64301 w 1504382"/>
                  <a:gd name="connsiteY39" fmla="*/ 1413931 h 1608211"/>
                  <a:gd name="connsiteX40" fmla="*/ 67975 w 1504382"/>
                  <a:gd name="connsiteY40" fmla="*/ 1430925 h 1608211"/>
                  <a:gd name="connsiteX41" fmla="*/ 76013 w 1504382"/>
                  <a:gd name="connsiteY41" fmla="*/ 1441029 h 1608211"/>
                  <a:gd name="connsiteX42" fmla="*/ 88414 w 1504382"/>
                  <a:gd name="connsiteY42" fmla="*/ 1431614 h 1608211"/>
                  <a:gd name="connsiteX43" fmla="*/ 94384 w 1504382"/>
                  <a:gd name="connsiteY43" fmla="*/ 1408419 h 1608211"/>
                  <a:gd name="connsiteX44" fmla="*/ 99896 w 1504382"/>
                  <a:gd name="connsiteY44" fmla="*/ 1398085 h 1608211"/>
                  <a:gd name="connsiteX45" fmla="*/ 108393 w 1504382"/>
                  <a:gd name="connsiteY45" fmla="*/ 1410946 h 1608211"/>
                  <a:gd name="connsiteX46" fmla="*/ 126305 w 1504382"/>
                  <a:gd name="connsiteY46" fmla="*/ 1413012 h 1608211"/>
                  <a:gd name="connsiteX47" fmla="*/ 135721 w 1504382"/>
                  <a:gd name="connsiteY47" fmla="*/ 1392344 h 1608211"/>
                  <a:gd name="connsiteX48" fmla="*/ 158226 w 1504382"/>
                  <a:gd name="connsiteY48" fmla="*/ 1370069 h 1608211"/>
                  <a:gd name="connsiteX49" fmla="*/ 202318 w 1504382"/>
                  <a:gd name="connsiteY49" fmla="*/ 1329192 h 1608211"/>
                  <a:gd name="connsiteX50" fmla="*/ 213341 w 1504382"/>
                  <a:gd name="connsiteY50" fmla="*/ 1287166 h 1608211"/>
                  <a:gd name="connsiteX51" fmla="*/ 217475 w 1504382"/>
                  <a:gd name="connsiteY51" fmla="*/ 1270402 h 1608211"/>
                  <a:gd name="connsiteX52" fmla="*/ 244343 w 1504382"/>
                  <a:gd name="connsiteY52" fmla="*/ 1249964 h 1608211"/>
                  <a:gd name="connsiteX53" fmla="*/ 338269 w 1504382"/>
                  <a:gd name="connsiteY53" fmla="*/ 1253408 h 1608211"/>
                  <a:gd name="connsiteX54" fmla="*/ 531401 w 1504382"/>
                  <a:gd name="connsiteY54" fmla="*/ 1270862 h 1608211"/>
                  <a:gd name="connsiteX55" fmla="*/ 543572 w 1504382"/>
                  <a:gd name="connsiteY55" fmla="*/ 1273847 h 1608211"/>
                  <a:gd name="connsiteX56" fmla="*/ 547017 w 1504382"/>
                  <a:gd name="connsiteY56" fmla="*/ 1295204 h 1608211"/>
                  <a:gd name="connsiteX57" fmla="*/ 401651 w 1504382"/>
                  <a:gd name="connsiteY57" fmla="*/ 1398775 h 1608211"/>
                  <a:gd name="connsiteX58" fmla="*/ 375931 w 1504382"/>
                  <a:gd name="connsiteY58" fmla="*/ 1415998 h 1608211"/>
                  <a:gd name="connsiteX59" fmla="*/ 351358 w 1504382"/>
                  <a:gd name="connsiteY59" fmla="*/ 1432762 h 1608211"/>
                  <a:gd name="connsiteX60" fmla="*/ 329083 w 1504382"/>
                  <a:gd name="connsiteY60" fmla="*/ 1468357 h 1608211"/>
                  <a:gd name="connsiteX61" fmla="*/ 324720 w 1504382"/>
                  <a:gd name="connsiteY61" fmla="*/ 1541614 h 1608211"/>
                  <a:gd name="connsiteX62" fmla="*/ 340565 w 1504382"/>
                  <a:gd name="connsiteY62" fmla="*/ 1564579 h 1608211"/>
                  <a:gd name="connsiteX63" fmla="*/ 372256 w 1504382"/>
                  <a:gd name="connsiteY63" fmla="*/ 1563890 h 1608211"/>
                  <a:gd name="connsiteX64" fmla="*/ 396599 w 1504382"/>
                  <a:gd name="connsiteY64" fmla="*/ 1557689 h 1608211"/>
                  <a:gd name="connsiteX65" fmla="*/ 396369 w 1504382"/>
                  <a:gd name="connsiteY65" fmla="*/ 1559756 h 1608211"/>
                  <a:gd name="connsiteX66" fmla="*/ 413133 w 1504382"/>
                  <a:gd name="connsiteY66" fmla="*/ 1592825 h 1608211"/>
                  <a:gd name="connsiteX67" fmla="*/ 519919 w 1504382"/>
                  <a:gd name="connsiteY67" fmla="*/ 1582491 h 1608211"/>
                  <a:gd name="connsiteX68" fmla="*/ 544261 w 1504382"/>
                  <a:gd name="connsiteY68" fmla="*/ 1577669 h 1608211"/>
                  <a:gd name="connsiteX69" fmla="*/ 517852 w 1504382"/>
                  <a:gd name="connsiteY69" fmla="*/ 1608211 h 1608211"/>
                  <a:gd name="connsiteX70" fmla="*/ 1503385 w 1504382"/>
                  <a:gd name="connsiteY70" fmla="*/ 1569052 h 1608211"/>
                  <a:gd name="connsiteX71" fmla="*/ 1504382 w 1504382"/>
                  <a:gd name="connsiteY71" fmla="*/ 1556426 h 1608211"/>
                  <a:gd name="connsiteX72" fmla="*/ 1497751 w 1504382"/>
                  <a:gd name="connsiteY72" fmla="*/ 1472491 h 1608211"/>
                  <a:gd name="connsiteX73" fmla="*/ 1444244 w 1504382"/>
                  <a:gd name="connsiteY73" fmla="*/ 1240319 h 1608211"/>
                  <a:gd name="connsiteX74" fmla="*/ 1420131 w 1504382"/>
                  <a:gd name="connsiteY74" fmla="*/ 950046 h 1608211"/>
                  <a:gd name="connsiteX75" fmla="*/ 1393492 w 1504382"/>
                  <a:gd name="connsiteY75" fmla="*/ 736934 h 1608211"/>
                  <a:gd name="connsiteX76" fmla="*/ 1295893 w 1504382"/>
                  <a:gd name="connsiteY76" fmla="*/ 546328 h 1608211"/>
                  <a:gd name="connsiteX77" fmla="*/ 1242385 w 1504382"/>
                  <a:gd name="connsiteY77" fmla="*/ 456766 h 1608211"/>
                  <a:gd name="connsiteX78" fmla="*/ 1221717 w 1504382"/>
                  <a:gd name="connsiteY78" fmla="*/ 386035 h 1608211"/>
                  <a:gd name="connsiteX79" fmla="*/ 1066246 w 1504382"/>
                  <a:gd name="connsiteY79" fmla="*/ 122401 h 1608211"/>
                  <a:gd name="connsiteX80" fmla="*/ 1046727 w 1504382"/>
                  <a:gd name="connsiteY80" fmla="*/ 108393 h 1608211"/>
                  <a:gd name="connsiteX81" fmla="*/ 1018021 w 1504382"/>
                  <a:gd name="connsiteY81" fmla="*/ 53967 h 1608211"/>
                  <a:gd name="connsiteX82" fmla="*/ 994367 w 1504382"/>
                  <a:gd name="connsiteY82" fmla="*/ 11712 h 1608211"/>
                  <a:gd name="connsiteX83" fmla="*/ 975077 w 1504382"/>
                  <a:gd name="connsiteY83" fmla="*/ 0 h 1608211"/>
                  <a:gd name="connsiteX0" fmla="*/ 975077 w 1504382"/>
                  <a:gd name="connsiteY0" fmla="*/ 0 h 1594630"/>
                  <a:gd name="connsiteX1" fmla="*/ 910776 w 1504382"/>
                  <a:gd name="connsiteY1" fmla="*/ 0 h 1594630"/>
                  <a:gd name="connsiteX2" fmla="*/ 870129 w 1504382"/>
                  <a:gd name="connsiteY2" fmla="*/ 13549 h 1594630"/>
                  <a:gd name="connsiteX3" fmla="*/ 795723 w 1504382"/>
                  <a:gd name="connsiteY3" fmla="*/ 17683 h 1594630"/>
                  <a:gd name="connsiteX4" fmla="*/ 602132 w 1504382"/>
                  <a:gd name="connsiteY4" fmla="*/ 95073 h 1594630"/>
                  <a:gd name="connsiteX5" fmla="*/ 562174 w 1504382"/>
                  <a:gd name="connsiteY5" fmla="*/ 126076 h 1594630"/>
                  <a:gd name="connsiteX6" fmla="*/ 541505 w 1504382"/>
                  <a:gd name="connsiteY6" fmla="*/ 175450 h 1594630"/>
                  <a:gd name="connsiteX7" fmla="*/ 545409 w 1504382"/>
                  <a:gd name="connsiteY7" fmla="*/ 200481 h 1594630"/>
                  <a:gd name="connsiteX8" fmla="*/ 499250 w 1504382"/>
                  <a:gd name="connsiteY8" fmla="*/ 294866 h 1594630"/>
                  <a:gd name="connsiteX9" fmla="*/ 421860 w 1504382"/>
                  <a:gd name="connsiteY9" fmla="*/ 339417 h 1594630"/>
                  <a:gd name="connsiteX10" fmla="*/ 411755 w 1504382"/>
                  <a:gd name="connsiteY10" fmla="*/ 406244 h 1594630"/>
                  <a:gd name="connsiteX11" fmla="*/ 454010 w 1504382"/>
                  <a:gd name="connsiteY11" fmla="*/ 449877 h 1594630"/>
                  <a:gd name="connsiteX12" fmla="*/ 533468 w 1504382"/>
                  <a:gd name="connsiteY12" fmla="*/ 471693 h 1594630"/>
                  <a:gd name="connsiteX13" fmla="*/ 571359 w 1504382"/>
                  <a:gd name="connsiteY13" fmla="*/ 448499 h 1594630"/>
                  <a:gd name="connsiteX14" fmla="*/ 589272 w 1504382"/>
                  <a:gd name="connsiteY14" fmla="*/ 433802 h 1594630"/>
                  <a:gd name="connsiteX15" fmla="*/ 607643 w 1504382"/>
                  <a:gd name="connsiteY15" fmla="*/ 439772 h 1594630"/>
                  <a:gd name="connsiteX16" fmla="*/ 599606 w 1504382"/>
                  <a:gd name="connsiteY16" fmla="*/ 456307 h 1594630"/>
                  <a:gd name="connsiteX17" fmla="*/ 551839 w 1504382"/>
                  <a:gd name="connsiteY17" fmla="*/ 478812 h 1594630"/>
                  <a:gd name="connsiteX18" fmla="*/ 528875 w 1504382"/>
                  <a:gd name="connsiteY18" fmla="*/ 503155 h 1594630"/>
                  <a:gd name="connsiteX19" fmla="*/ 559188 w 1504382"/>
                  <a:gd name="connsiteY19" fmla="*/ 540128 h 1594630"/>
                  <a:gd name="connsiteX20" fmla="*/ 611548 w 1504382"/>
                  <a:gd name="connsiteY20" fmla="*/ 537142 h 1594630"/>
                  <a:gd name="connsiteX21" fmla="*/ 635201 w 1504382"/>
                  <a:gd name="connsiteY21" fmla="*/ 533468 h 1594630"/>
                  <a:gd name="connsiteX22" fmla="*/ 653113 w 1504382"/>
                  <a:gd name="connsiteY22" fmla="*/ 538061 h 1594630"/>
                  <a:gd name="connsiteX23" fmla="*/ 654262 w 1504382"/>
                  <a:gd name="connsiteY23" fmla="*/ 560336 h 1594630"/>
                  <a:gd name="connsiteX24" fmla="*/ 640942 w 1504382"/>
                  <a:gd name="connsiteY24" fmla="*/ 575493 h 1594630"/>
                  <a:gd name="connsiteX25" fmla="*/ 529104 w 1504382"/>
                  <a:gd name="connsiteY25" fmla="*/ 699272 h 1594630"/>
                  <a:gd name="connsiteX26" fmla="*/ 504303 w 1504382"/>
                  <a:gd name="connsiteY26" fmla="*/ 764032 h 1594630"/>
                  <a:gd name="connsiteX27" fmla="*/ 469626 w 1504382"/>
                  <a:gd name="connsiteY27" fmla="*/ 805139 h 1594630"/>
                  <a:gd name="connsiteX28" fmla="*/ 302674 w 1504382"/>
                  <a:gd name="connsiteY28" fmla="*/ 902739 h 1594630"/>
                  <a:gd name="connsiteX29" fmla="*/ 175220 w 1504382"/>
                  <a:gd name="connsiteY29" fmla="*/ 992301 h 1594630"/>
                  <a:gd name="connsiteX30" fmla="*/ 88414 w 1504382"/>
                  <a:gd name="connsiteY30" fmla="*/ 1090360 h 1594630"/>
                  <a:gd name="connsiteX31" fmla="*/ 5282 w 1504382"/>
                  <a:gd name="connsiteY31" fmla="*/ 1293137 h 1594630"/>
                  <a:gd name="connsiteX32" fmla="*/ 0 w 1504382"/>
                  <a:gd name="connsiteY32" fmla="*/ 1303012 h 1594630"/>
                  <a:gd name="connsiteX33" fmla="*/ 0 w 1504382"/>
                  <a:gd name="connsiteY33" fmla="*/ 1378795 h 1594630"/>
                  <a:gd name="connsiteX34" fmla="*/ 30313 w 1504382"/>
                  <a:gd name="connsiteY34" fmla="*/ 1362720 h 1594630"/>
                  <a:gd name="connsiteX35" fmla="*/ 30543 w 1504382"/>
                  <a:gd name="connsiteY35" fmla="*/ 1387751 h 1594630"/>
                  <a:gd name="connsiteX36" fmla="*/ 39729 w 1504382"/>
                  <a:gd name="connsiteY36" fmla="*/ 1427710 h 1594630"/>
                  <a:gd name="connsiteX37" fmla="*/ 52130 w 1504382"/>
                  <a:gd name="connsiteY37" fmla="*/ 1435977 h 1594630"/>
                  <a:gd name="connsiteX38" fmla="*/ 60626 w 1504382"/>
                  <a:gd name="connsiteY38" fmla="*/ 1425183 h 1594630"/>
                  <a:gd name="connsiteX39" fmla="*/ 64301 w 1504382"/>
                  <a:gd name="connsiteY39" fmla="*/ 1413931 h 1594630"/>
                  <a:gd name="connsiteX40" fmla="*/ 67975 w 1504382"/>
                  <a:gd name="connsiteY40" fmla="*/ 1430925 h 1594630"/>
                  <a:gd name="connsiteX41" fmla="*/ 76013 w 1504382"/>
                  <a:gd name="connsiteY41" fmla="*/ 1441029 h 1594630"/>
                  <a:gd name="connsiteX42" fmla="*/ 88414 w 1504382"/>
                  <a:gd name="connsiteY42" fmla="*/ 1431614 h 1594630"/>
                  <a:gd name="connsiteX43" fmla="*/ 94384 w 1504382"/>
                  <a:gd name="connsiteY43" fmla="*/ 1408419 h 1594630"/>
                  <a:gd name="connsiteX44" fmla="*/ 99896 w 1504382"/>
                  <a:gd name="connsiteY44" fmla="*/ 1398085 h 1594630"/>
                  <a:gd name="connsiteX45" fmla="*/ 108393 w 1504382"/>
                  <a:gd name="connsiteY45" fmla="*/ 1410946 h 1594630"/>
                  <a:gd name="connsiteX46" fmla="*/ 126305 w 1504382"/>
                  <a:gd name="connsiteY46" fmla="*/ 1413012 h 1594630"/>
                  <a:gd name="connsiteX47" fmla="*/ 135721 w 1504382"/>
                  <a:gd name="connsiteY47" fmla="*/ 1392344 h 1594630"/>
                  <a:gd name="connsiteX48" fmla="*/ 158226 w 1504382"/>
                  <a:gd name="connsiteY48" fmla="*/ 1370069 h 1594630"/>
                  <a:gd name="connsiteX49" fmla="*/ 202318 w 1504382"/>
                  <a:gd name="connsiteY49" fmla="*/ 1329192 h 1594630"/>
                  <a:gd name="connsiteX50" fmla="*/ 213341 w 1504382"/>
                  <a:gd name="connsiteY50" fmla="*/ 1287166 h 1594630"/>
                  <a:gd name="connsiteX51" fmla="*/ 217475 w 1504382"/>
                  <a:gd name="connsiteY51" fmla="*/ 1270402 h 1594630"/>
                  <a:gd name="connsiteX52" fmla="*/ 244343 w 1504382"/>
                  <a:gd name="connsiteY52" fmla="*/ 1249964 h 1594630"/>
                  <a:gd name="connsiteX53" fmla="*/ 338269 w 1504382"/>
                  <a:gd name="connsiteY53" fmla="*/ 1253408 h 1594630"/>
                  <a:gd name="connsiteX54" fmla="*/ 531401 w 1504382"/>
                  <a:gd name="connsiteY54" fmla="*/ 1270862 h 1594630"/>
                  <a:gd name="connsiteX55" fmla="*/ 543572 w 1504382"/>
                  <a:gd name="connsiteY55" fmla="*/ 1273847 h 1594630"/>
                  <a:gd name="connsiteX56" fmla="*/ 547017 w 1504382"/>
                  <a:gd name="connsiteY56" fmla="*/ 1295204 h 1594630"/>
                  <a:gd name="connsiteX57" fmla="*/ 401651 w 1504382"/>
                  <a:gd name="connsiteY57" fmla="*/ 1398775 h 1594630"/>
                  <a:gd name="connsiteX58" fmla="*/ 375931 w 1504382"/>
                  <a:gd name="connsiteY58" fmla="*/ 1415998 h 1594630"/>
                  <a:gd name="connsiteX59" fmla="*/ 351358 w 1504382"/>
                  <a:gd name="connsiteY59" fmla="*/ 1432762 h 1594630"/>
                  <a:gd name="connsiteX60" fmla="*/ 329083 w 1504382"/>
                  <a:gd name="connsiteY60" fmla="*/ 1468357 h 1594630"/>
                  <a:gd name="connsiteX61" fmla="*/ 324720 w 1504382"/>
                  <a:gd name="connsiteY61" fmla="*/ 1541614 h 1594630"/>
                  <a:gd name="connsiteX62" fmla="*/ 340565 w 1504382"/>
                  <a:gd name="connsiteY62" fmla="*/ 1564579 h 1594630"/>
                  <a:gd name="connsiteX63" fmla="*/ 372256 w 1504382"/>
                  <a:gd name="connsiteY63" fmla="*/ 1563890 h 1594630"/>
                  <a:gd name="connsiteX64" fmla="*/ 396599 w 1504382"/>
                  <a:gd name="connsiteY64" fmla="*/ 1557689 h 1594630"/>
                  <a:gd name="connsiteX65" fmla="*/ 396369 w 1504382"/>
                  <a:gd name="connsiteY65" fmla="*/ 1559756 h 1594630"/>
                  <a:gd name="connsiteX66" fmla="*/ 413133 w 1504382"/>
                  <a:gd name="connsiteY66" fmla="*/ 1592825 h 1594630"/>
                  <a:gd name="connsiteX67" fmla="*/ 519919 w 1504382"/>
                  <a:gd name="connsiteY67" fmla="*/ 1582491 h 1594630"/>
                  <a:gd name="connsiteX68" fmla="*/ 544261 w 1504382"/>
                  <a:gd name="connsiteY68" fmla="*/ 1577669 h 1594630"/>
                  <a:gd name="connsiteX69" fmla="*/ 1503385 w 1504382"/>
                  <a:gd name="connsiteY69" fmla="*/ 1569052 h 1594630"/>
                  <a:gd name="connsiteX70" fmla="*/ 1504382 w 1504382"/>
                  <a:gd name="connsiteY70" fmla="*/ 1556426 h 1594630"/>
                  <a:gd name="connsiteX71" fmla="*/ 1497751 w 1504382"/>
                  <a:gd name="connsiteY71" fmla="*/ 1472491 h 1594630"/>
                  <a:gd name="connsiteX72" fmla="*/ 1444244 w 1504382"/>
                  <a:gd name="connsiteY72" fmla="*/ 1240319 h 1594630"/>
                  <a:gd name="connsiteX73" fmla="*/ 1420131 w 1504382"/>
                  <a:gd name="connsiteY73" fmla="*/ 950046 h 1594630"/>
                  <a:gd name="connsiteX74" fmla="*/ 1393492 w 1504382"/>
                  <a:gd name="connsiteY74" fmla="*/ 736934 h 1594630"/>
                  <a:gd name="connsiteX75" fmla="*/ 1295893 w 1504382"/>
                  <a:gd name="connsiteY75" fmla="*/ 546328 h 1594630"/>
                  <a:gd name="connsiteX76" fmla="*/ 1242385 w 1504382"/>
                  <a:gd name="connsiteY76" fmla="*/ 456766 h 1594630"/>
                  <a:gd name="connsiteX77" fmla="*/ 1221717 w 1504382"/>
                  <a:gd name="connsiteY77" fmla="*/ 386035 h 1594630"/>
                  <a:gd name="connsiteX78" fmla="*/ 1066246 w 1504382"/>
                  <a:gd name="connsiteY78" fmla="*/ 122401 h 1594630"/>
                  <a:gd name="connsiteX79" fmla="*/ 1046727 w 1504382"/>
                  <a:gd name="connsiteY79" fmla="*/ 108393 h 1594630"/>
                  <a:gd name="connsiteX80" fmla="*/ 1018021 w 1504382"/>
                  <a:gd name="connsiteY80" fmla="*/ 53967 h 1594630"/>
                  <a:gd name="connsiteX81" fmla="*/ 994367 w 1504382"/>
                  <a:gd name="connsiteY81" fmla="*/ 11712 h 1594630"/>
                  <a:gd name="connsiteX82" fmla="*/ 975077 w 1504382"/>
                  <a:gd name="connsiteY82" fmla="*/ 0 h 1594630"/>
                  <a:gd name="connsiteX0" fmla="*/ 975077 w 1504382"/>
                  <a:gd name="connsiteY0" fmla="*/ 0 h 1594630"/>
                  <a:gd name="connsiteX1" fmla="*/ 910776 w 1504382"/>
                  <a:gd name="connsiteY1" fmla="*/ 0 h 1594630"/>
                  <a:gd name="connsiteX2" fmla="*/ 870129 w 1504382"/>
                  <a:gd name="connsiteY2" fmla="*/ 13549 h 1594630"/>
                  <a:gd name="connsiteX3" fmla="*/ 795723 w 1504382"/>
                  <a:gd name="connsiteY3" fmla="*/ 17683 h 1594630"/>
                  <a:gd name="connsiteX4" fmla="*/ 602132 w 1504382"/>
                  <a:gd name="connsiteY4" fmla="*/ 95073 h 1594630"/>
                  <a:gd name="connsiteX5" fmla="*/ 562174 w 1504382"/>
                  <a:gd name="connsiteY5" fmla="*/ 126076 h 1594630"/>
                  <a:gd name="connsiteX6" fmla="*/ 541505 w 1504382"/>
                  <a:gd name="connsiteY6" fmla="*/ 175450 h 1594630"/>
                  <a:gd name="connsiteX7" fmla="*/ 545409 w 1504382"/>
                  <a:gd name="connsiteY7" fmla="*/ 200481 h 1594630"/>
                  <a:gd name="connsiteX8" fmla="*/ 499250 w 1504382"/>
                  <a:gd name="connsiteY8" fmla="*/ 294866 h 1594630"/>
                  <a:gd name="connsiteX9" fmla="*/ 421860 w 1504382"/>
                  <a:gd name="connsiteY9" fmla="*/ 339417 h 1594630"/>
                  <a:gd name="connsiteX10" fmla="*/ 411755 w 1504382"/>
                  <a:gd name="connsiteY10" fmla="*/ 406244 h 1594630"/>
                  <a:gd name="connsiteX11" fmla="*/ 454010 w 1504382"/>
                  <a:gd name="connsiteY11" fmla="*/ 449877 h 1594630"/>
                  <a:gd name="connsiteX12" fmla="*/ 533468 w 1504382"/>
                  <a:gd name="connsiteY12" fmla="*/ 471693 h 1594630"/>
                  <a:gd name="connsiteX13" fmla="*/ 571359 w 1504382"/>
                  <a:gd name="connsiteY13" fmla="*/ 448499 h 1594630"/>
                  <a:gd name="connsiteX14" fmla="*/ 589272 w 1504382"/>
                  <a:gd name="connsiteY14" fmla="*/ 433802 h 1594630"/>
                  <a:gd name="connsiteX15" fmla="*/ 607643 w 1504382"/>
                  <a:gd name="connsiteY15" fmla="*/ 439772 h 1594630"/>
                  <a:gd name="connsiteX16" fmla="*/ 599606 w 1504382"/>
                  <a:gd name="connsiteY16" fmla="*/ 456307 h 1594630"/>
                  <a:gd name="connsiteX17" fmla="*/ 551839 w 1504382"/>
                  <a:gd name="connsiteY17" fmla="*/ 478812 h 1594630"/>
                  <a:gd name="connsiteX18" fmla="*/ 528875 w 1504382"/>
                  <a:gd name="connsiteY18" fmla="*/ 503155 h 1594630"/>
                  <a:gd name="connsiteX19" fmla="*/ 559188 w 1504382"/>
                  <a:gd name="connsiteY19" fmla="*/ 540128 h 1594630"/>
                  <a:gd name="connsiteX20" fmla="*/ 611548 w 1504382"/>
                  <a:gd name="connsiteY20" fmla="*/ 537142 h 1594630"/>
                  <a:gd name="connsiteX21" fmla="*/ 635201 w 1504382"/>
                  <a:gd name="connsiteY21" fmla="*/ 533468 h 1594630"/>
                  <a:gd name="connsiteX22" fmla="*/ 653113 w 1504382"/>
                  <a:gd name="connsiteY22" fmla="*/ 538061 h 1594630"/>
                  <a:gd name="connsiteX23" fmla="*/ 654262 w 1504382"/>
                  <a:gd name="connsiteY23" fmla="*/ 560336 h 1594630"/>
                  <a:gd name="connsiteX24" fmla="*/ 640942 w 1504382"/>
                  <a:gd name="connsiteY24" fmla="*/ 575493 h 1594630"/>
                  <a:gd name="connsiteX25" fmla="*/ 529104 w 1504382"/>
                  <a:gd name="connsiteY25" fmla="*/ 699272 h 1594630"/>
                  <a:gd name="connsiteX26" fmla="*/ 504303 w 1504382"/>
                  <a:gd name="connsiteY26" fmla="*/ 764032 h 1594630"/>
                  <a:gd name="connsiteX27" fmla="*/ 469626 w 1504382"/>
                  <a:gd name="connsiteY27" fmla="*/ 805139 h 1594630"/>
                  <a:gd name="connsiteX28" fmla="*/ 302674 w 1504382"/>
                  <a:gd name="connsiteY28" fmla="*/ 902739 h 1594630"/>
                  <a:gd name="connsiteX29" fmla="*/ 175220 w 1504382"/>
                  <a:gd name="connsiteY29" fmla="*/ 992301 h 1594630"/>
                  <a:gd name="connsiteX30" fmla="*/ 88414 w 1504382"/>
                  <a:gd name="connsiteY30" fmla="*/ 1090360 h 1594630"/>
                  <a:gd name="connsiteX31" fmla="*/ 5282 w 1504382"/>
                  <a:gd name="connsiteY31" fmla="*/ 1293137 h 1594630"/>
                  <a:gd name="connsiteX32" fmla="*/ 0 w 1504382"/>
                  <a:gd name="connsiteY32" fmla="*/ 1303012 h 1594630"/>
                  <a:gd name="connsiteX33" fmla="*/ 0 w 1504382"/>
                  <a:gd name="connsiteY33" fmla="*/ 1378795 h 1594630"/>
                  <a:gd name="connsiteX34" fmla="*/ 30313 w 1504382"/>
                  <a:gd name="connsiteY34" fmla="*/ 1362720 h 1594630"/>
                  <a:gd name="connsiteX35" fmla="*/ 30543 w 1504382"/>
                  <a:gd name="connsiteY35" fmla="*/ 1387751 h 1594630"/>
                  <a:gd name="connsiteX36" fmla="*/ 39729 w 1504382"/>
                  <a:gd name="connsiteY36" fmla="*/ 1427710 h 1594630"/>
                  <a:gd name="connsiteX37" fmla="*/ 52130 w 1504382"/>
                  <a:gd name="connsiteY37" fmla="*/ 1435977 h 1594630"/>
                  <a:gd name="connsiteX38" fmla="*/ 60626 w 1504382"/>
                  <a:gd name="connsiteY38" fmla="*/ 1425183 h 1594630"/>
                  <a:gd name="connsiteX39" fmla="*/ 64301 w 1504382"/>
                  <a:gd name="connsiteY39" fmla="*/ 1413931 h 1594630"/>
                  <a:gd name="connsiteX40" fmla="*/ 67975 w 1504382"/>
                  <a:gd name="connsiteY40" fmla="*/ 1430925 h 1594630"/>
                  <a:gd name="connsiteX41" fmla="*/ 76013 w 1504382"/>
                  <a:gd name="connsiteY41" fmla="*/ 1441029 h 1594630"/>
                  <a:gd name="connsiteX42" fmla="*/ 88414 w 1504382"/>
                  <a:gd name="connsiteY42" fmla="*/ 1431614 h 1594630"/>
                  <a:gd name="connsiteX43" fmla="*/ 94384 w 1504382"/>
                  <a:gd name="connsiteY43" fmla="*/ 1408419 h 1594630"/>
                  <a:gd name="connsiteX44" fmla="*/ 99896 w 1504382"/>
                  <a:gd name="connsiteY44" fmla="*/ 1398085 h 1594630"/>
                  <a:gd name="connsiteX45" fmla="*/ 108393 w 1504382"/>
                  <a:gd name="connsiteY45" fmla="*/ 1410946 h 1594630"/>
                  <a:gd name="connsiteX46" fmla="*/ 126305 w 1504382"/>
                  <a:gd name="connsiteY46" fmla="*/ 1413012 h 1594630"/>
                  <a:gd name="connsiteX47" fmla="*/ 135721 w 1504382"/>
                  <a:gd name="connsiteY47" fmla="*/ 1392344 h 1594630"/>
                  <a:gd name="connsiteX48" fmla="*/ 158226 w 1504382"/>
                  <a:gd name="connsiteY48" fmla="*/ 1370069 h 1594630"/>
                  <a:gd name="connsiteX49" fmla="*/ 202318 w 1504382"/>
                  <a:gd name="connsiteY49" fmla="*/ 1329192 h 1594630"/>
                  <a:gd name="connsiteX50" fmla="*/ 213341 w 1504382"/>
                  <a:gd name="connsiteY50" fmla="*/ 1287166 h 1594630"/>
                  <a:gd name="connsiteX51" fmla="*/ 217475 w 1504382"/>
                  <a:gd name="connsiteY51" fmla="*/ 1270402 h 1594630"/>
                  <a:gd name="connsiteX52" fmla="*/ 244343 w 1504382"/>
                  <a:gd name="connsiteY52" fmla="*/ 1249964 h 1594630"/>
                  <a:gd name="connsiteX53" fmla="*/ 338269 w 1504382"/>
                  <a:gd name="connsiteY53" fmla="*/ 1253408 h 1594630"/>
                  <a:gd name="connsiteX54" fmla="*/ 531401 w 1504382"/>
                  <a:gd name="connsiteY54" fmla="*/ 1270862 h 1594630"/>
                  <a:gd name="connsiteX55" fmla="*/ 543572 w 1504382"/>
                  <a:gd name="connsiteY55" fmla="*/ 1273847 h 1594630"/>
                  <a:gd name="connsiteX56" fmla="*/ 547017 w 1504382"/>
                  <a:gd name="connsiteY56" fmla="*/ 1295204 h 1594630"/>
                  <a:gd name="connsiteX57" fmla="*/ 401651 w 1504382"/>
                  <a:gd name="connsiteY57" fmla="*/ 1398775 h 1594630"/>
                  <a:gd name="connsiteX58" fmla="*/ 375931 w 1504382"/>
                  <a:gd name="connsiteY58" fmla="*/ 1415998 h 1594630"/>
                  <a:gd name="connsiteX59" fmla="*/ 351358 w 1504382"/>
                  <a:gd name="connsiteY59" fmla="*/ 1432762 h 1594630"/>
                  <a:gd name="connsiteX60" fmla="*/ 329083 w 1504382"/>
                  <a:gd name="connsiteY60" fmla="*/ 1468357 h 1594630"/>
                  <a:gd name="connsiteX61" fmla="*/ 324720 w 1504382"/>
                  <a:gd name="connsiteY61" fmla="*/ 1541614 h 1594630"/>
                  <a:gd name="connsiteX62" fmla="*/ 340565 w 1504382"/>
                  <a:gd name="connsiteY62" fmla="*/ 1564579 h 1594630"/>
                  <a:gd name="connsiteX63" fmla="*/ 372256 w 1504382"/>
                  <a:gd name="connsiteY63" fmla="*/ 1563890 h 1594630"/>
                  <a:gd name="connsiteX64" fmla="*/ 396599 w 1504382"/>
                  <a:gd name="connsiteY64" fmla="*/ 1557689 h 1594630"/>
                  <a:gd name="connsiteX65" fmla="*/ 396369 w 1504382"/>
                  <a:gd name="connsiteY65" fmla="*/ 1559756 h 1594630"/>
                  <a:gd name="connsiteX66" fmla="*/ 413133 w 1504382"/>
                  <a:gd name="connsiteY66" fmla="*/ 1592825 h 1594630"/>
                  <a:gd name="connsiteX67" fmla="*/ 519919 w 1504382"/>
                  <a:gd name="connsiteY67" fmla="*/ 1582491 h 1594630"/>
                  <a:gd name="connsiteX68" fmla="*/ 1503385 w 1504382"/>
                  <a:gd name="connsiteY68" fmla="*/ 1569052 h 1594630"/>
                  <a:gd name="connsiteX69" fmla="*/ 1504382 w 1504382"/>
                  <a:gd name="connsiteY69" fmla="*/ 1556426 h 1594630"/>
                  <a:gd name="connsiteX70" fmla="*/ 1497751 w 1504382"/>
                  <a:gd name="connsiteY70" fmla="*/ 1472491 h 1594630"/>
                  <a:gd name="connsiteX71" fmla="*/ 1444244 w 1504382"/>
                  <a:gd name="connsiteY71" fmla="*/ 1240319 h 1594630"/>
                  <a:gd name="connsiteX72" fmla="*/ 1420131 w 1504382"/>
                  <a:gd name="connsiteY72" fmla="*/ 950046 h 1594630"/>
                  <a:gd name="connsiteX73" fmla="*/ 1393492 w 1504382"/>
                  <a:gd name="connsiteY73" fmla="*/ 736934 h 1594630"/>
                  <a:gd name="connsiteX74" fmla="*/ 1295893 w 1504382"/>
                  <a:gd name="connsiteY74" fmla="*/ 546328 h 1594630"/>
                  <a:gd name="connsiteX75" fmla="*/ 1242385 w 1504382"/>
                  <a:gd name="connsiteY75" fmla="*/ 456766 h 1594630"/>
                  <a:gd name="connsiteX76" fmla="*/ 1221717 w 1504382"/>
                  <a:gd name="connsiteY76" fmla="*/ 386035 h 1594630"/>
                  <a:gd name="connsiteX77" fmla="*/ 1066246 w 1504382"/>
                  <a:gd name="connsiteY77" fmla="*/ 122401 h 1594630"/>
                  <a:gd name="connsiteX78" fmla="*/ 1046727 w 1504382"/>
                  <a:gd name="connsiteY78" fmla="*/ 108393 h 1594630"/>
                  <a:gd name="connsiteX79" fmla="*/ 1018021 w 1504382"/>
                  <a:gd name="connsiteY79" fmla="*/ 53967 h 1594630"/>
                  <a:gd name="connsiteX80" fmla="*/ 994367 w 1504382"/>
                  <a:gd name="connsiteY80" fmla="*/ 11712 h 1594630"/>
                  <a:gd name="connsiteX81" fmla="*/ 975077 w 1504382"/>
                  <a:gd name="connsiteY81" fmla="*/ 0 h 1594630"/>
                  <a:gd name="connsiteX0" fmla="*/ 975077 w 1504382"/>
                  <a:gd name="connsiteY0" fmla="*/ 0 h 1594364"/>
                  <a:gd name="connsiteX1" fmla="*/ 910776 w 1504382"/>
                  <a:gd name="connsiteY1" fmla="*/ 0 h 1594364"/>
                  <a:gd name="connsiteX2" fmla="*/ 870129 w 1504382"/>
                  <a:gd name="connsiteY2" fmla="*/ 13549 h 1594364"/>
                  <a:gd name="connsiteX3" fmla="*/ 795723 w 1504382"/>
                  <a:gd name="connsiteY3" fmla="*/ 17683 h 1594364"/>
                  <a:gd name="connsiteX4" fmla="*/ 602132 w 1504382"/>
                  <a:gd name="connsiteY4" fmla="*/ 95073 h 1594364"/>
                  <a:gd name="connsiteX5" fmla="*/ 562174 w 1504382"/>
                  <a:gd name="connsiteY5" fmla="*/ 126076 h 1594364"/>
                  <a:gd name="connsiteX6" fmla="*/ 541505 w 1504382"/>
                  <a:gd name="connsiteY6" fmla="*/ 175450 h 1594364"/>
                  <a:gd name="connsiteX7" fmla="*/ 545409 w 1504382"/>
                  <a:gd name="connsiteY7" fmla="*/ 200481 h 1594364"/>
                  <a:gd name="connsiteX8" fmla="*/ 499250 w 1504382"/>
                  <a:gd name="connsiteY8" fmla="*/ 294866 h 1594364"/>
                  <a:gd name="connsiteX9" fmla="*/ 421860 w 1504382"/>
                  <a:gd name="connsiteY9" fmla="*/ 339417 h 1594364"/>
                  <a:gd name="connsiteX10" fmla="*/ 411755 w 1504382"/>
                  <a:gd name="connsiteY10" fmla="*/ 406244 h 1594364"/>
                  <a:gd name="connsiteX11" fmla="*/ 454010 w 1504382"/>
                  <a:gd name="connsiteY11" fmla="*/ 449877 h 1594364"/>
                  <a:gd name="connsiteX12" fmla="*/ 533468 w 1504382"/>
                  <a:gd name="connsiteY12" fmla="*/ 471693 h 1594364"/>
                  <a:gd name="connsiteX13" fmla="*/ 571359 w 1504382"/>
                  <a:gd name="connsiteY13" fmla="*/ 448499 h 1594364"/>
                  <a:gd name="connsiteX14" fmla="*/ 589272 w 1504382"/>
                  <a:gd name="connsiteY14" fmla="*/ 433802 h 1594364"/>
                  <a:gd name="connsiteX15" fmla="*/ 607643 w 1504382"/>
                  <a:gd name="connsiteY15" fmla="*/ 439772 h 1594364"/>
                  <a:gd name="connsiteX16" fmla="*/ 599606 w 1504382"/>
                  <a:gd name="connsiteY16" fmla="*/ 456307 h 1594364"/>
                  <a:gd name="connsiteX17" fmla="*/ 551839 w 1504382"/>
                  <a:gd name="connsiteY17" fmla="*/ 478812 h 1594364"/>
                  <a:gd name="connsiteX18" fmla="*/ 528875 w 1504382"/>
                  <a:gd name="connsiteY18" fmla="*/ 503155 h 1594364"/>
                  <a:gd name="connsiteX19" fmla="*/ 559188 w 1504382"/>
                  <a:gd name="connsiteY19" fmla="*/ 540128 h 1594364"/>
                  <a:gd name="connsiteX20" fmla="*/ 611548 w 1504382"/>
                  <a:gd name="connsiteY20" fmla="*/ 537142 h 1594364"/>
                  <a:gd name="connsiteX21" fmla="*/ 635201 w 1504382"/>
                  <a:gd name="connsiteY21" fmla="*/ 533468 h 1594364"/>
                  <a:gd name="connsiteX22" fmla="*/ 653113 w 1504382"/>
                  <a:gd name="connsiteY22" fmla="*/ 538061 h 1594364"/>
                  <a:gd name="connsiteX23" fmla="*/ 654262 w 1504382"/>
                  <a:gd name="connsiteY23" fmla="*/ 560336 h 1594364"/>
                  <a:gd name="connsiteX24" fmla="*/ 640942 w 1504382"/>
                  <a:gd name="connsiteY24" fmla="*/ 575493 h 1594364"/>
                  <a:gd name="connsiteX25" fmla="*/ 529104 w 1504382"/>
                  <a:gd name="connsiteY25" fmla="*/ 699272 h 1594364"/>
                  <a:gd name="connsiteX26" fmla="*/ 504303 w 1504382"/>
                  <a:gd name="connsiteY26" fmla="*/ 764032 h 1594364"/>
                  <a:gd name="connsiteX27" fmla="*/ 469626 w 1504382"/>
                  <a:gd name="connsiteY27" fmla="*/ 805139 h 1594364"/>
                  <a:gd name="connsiteX28" fmla="*/ 302674 w 1504382"/>
                  <a:gd name="connsiteY28" fmla="*/ 902739 h 1594364"/>
                  <a:gd name="connsiteX29" fmla="*/ 175220 w 1504382"/>
                  <a:gd name="connsiteY29" fmla="*/ 992301 h 1594364"/>
                  <a:gd name="connsiteX30" fmla="*/ 88414 w 1504382"/>
                  <a:gd name="connsiteY30" fmla="*/ 1090360 h 1594364"/>
                  <a:gd name="connsiteX31" fmla="*/ 5282 w 1504382"/>
                  <a:gd name="connsiteY31" fmla="*/ 1293137 h 1594364"/>
                  <a:gd name="connsiteX32" fmla="*/ 0 w 1504382"/>
                  <a:gd name="connsiteY32" fmla="*/ 1303012 h 1594364"/>
                  <a:gd name="connsiteX33" fmla="*/ 0 w 1504382"/>
                  <a:gd name="connsiteY33" fmla="*/ 1378795 h 1594364"/>
                  <a:gd name="connsiteX34" fmla="*/ 30313 w 1504382"/>
                  <a:gd name="connsiteY34" fmla="*/ 1362720 h 1594364"/>
                  <a:gd name="connsiteX35" fmla="*/ 30543 w 1504382"/>
                  <a:gd name="connsiteY35" fmla="*/ 1387751 h 1594364"/>
                  <a:gd name="connsiteX36" fmla="*/ 39729 w 1504382"/>
                  <a:gd name="connsiteY36" fmla="*/ 1427710 h 1594364"/>
                  <a:gd name="connsiteX37" fmla="*/ 52130 w 1504382"/>
                  <a:gd name="connsiteY37" fmla="*/ 1435977 h 1594364"/>
                  <a:gd name="connsiteX38" fmla="*/ 60626 w 1504382"/>
                  <a:gd name="connsiteY38" fmla="*/ 1425183 h 1594364"/>
                  <a:gd name="connsiteX39" fmla="*/ 64301 w 1504382"/>
                  <a:gd name="connsiteY39" fmla="*/ 1413931 h 1594364"/>
                  <a:gd name="connsiteX40" fmla="*/ 67975 w 1504382"/>
                  <a:gd name="connsiteY40" fmla="*/ 1430925 h 1594364"/>
                  <a:gd name="connsiteX41" fmla="*/ 76013 w 1504382"/>
                  <a:gd name="connsiteY41" fmla="*/ 1441029 h 1594364"/>
                  <a:gd name="connsiteX42" fmla="*/ 88414 w 1504382"/>
                  <a:gd name="connsiteY42" fmla="*/ 1431614 h 1594364"/>
                  <a:gd name="connsiteX43" fmla="*/ 94384 w 1504382"/>
                  <a:gd name="connsiteY43" fmla="*/ 1408419 h 1594364"/>
                  <a:gd name="connsiteX44" fmla="*/ 99896 w 1504382"/>
                  <a:gd name="connsiteY44" fmla="*/ 1398085 h 1594364"/>
                  <a:gd name="connsiteX45" fmla="*/ 108393 w 1504382"/>
                  <a:gd name="connsiteY45" fmla="*/ 1410946 h 1594364"/>
                  <a:gd name="connsiteX46" fmla="*/ 126305 w 1504382"/>
                  <a:gd name="connsiteY46" fmla="*/ 1413012 h 1594364"/>
                  <a:gd name="connsiteX47" fmla="*/ 135721 w 1504382"/>
                  <a:gd name="connsiteY47" fmla="*/ 1392344 h 1594364"/>
                  <a:gd name="connsiteX48" fmla="*/ 158226 w 1504382"/>
                  <a:gd name="connsiteY48" fmla="*/ 1370069 h 1594364"/>
                  <a:gd name="connsiteX49" fmla="*/ 202318 w 1504382"/>
                  <a:gd name="connsiteY49" fmla="*/ 1329192 h 1594364"/>
                  <a:gd name="connsiteX50" fmla="*/ 213341 w 1504382"/>
                  <a:gd name="connsiteY50" fmla="*/ 1287166 h 1594364"/>
                  <a:gd name="connsiteX51" fmla="*/ 217475 w 1504382"/>
                  <a:gd name="connsiteY51" fmla="*/ 1270402 h 1594364"/>
                  <a:gd name="connsiteX52" fmla="*/ 244343 w 1504382"/>
                  <a:gd name="connsiteY52" fmla="*/ 1249964 h 1594364"/>
                  <a:gd name="connsiteX53" fmla="*/ 338269 w 1504382"/>
                  <a:gd name="connsiteY53" fmla="*/ 1253408 h 1594364"/>
                  <a:gd name="connsiteX54" fmla="*/ 531401 w 1504382"/>
                  <a:gd name="connsiteY54" fmla="*/ 1270862 h 1594364"/>
                  <a:gd name="connsiteX55" fmla="*/ 543572 w 1504382"/>
                  <a:gd name="connsiteY55" fmla="*/ 1273847 h 1594364"/>
                  <a:gd name="connsiteX56" fmla="*/ 547017 w 1504382"/>
                  <a:gd name="connsiteY56" fmla="*/ 1295204 h 1594364"/>
                  <a:gd name="connsiteX57" fmla="*/ 401651 w 1504382"/>
                  <a:gd name="connsiteY57" fmla="*/ 1398775 h 1594364"/>
                  <a:gd name="connsiteX58" fmla="*/ 375931 w 1504382"/>
                  <a:gd name="connsiteY58" fmla="*/ 1415998 h 1594364"/>
                  <a:gd name="connsiteX59" fmla="*/ 351358 w 1504382"/>
                  <a:gd name="connsiteY59" fmla="*/ 1432762 h 1594364"/>
                  <a:gd name="connsiteX60" fmla="*/ 329083 w 1504382"/>
                  <a:gd name="connsiteY60" fmla="*/ 1468357 h 1594364"/>
                  <a:gd name="connsiteX61" fmla="*/ 324720 w 1504382"/>
                  <a:gd name="connsiteY61" fmla="*/ 1541614 h 1594364"/>
                  <a:gd name="connsiteX62" fmla="*/ 340565 w 1504382"/>
                  <a:gd name="connsiteY62" fmla="*/ 1564579 h 1594364"/>
                  <a:gd name="connsiteX63" fmla="*/ 372256 w 1504382"/>
                  <a:gd name="connsiteY63" fmla="*/ 1563890 h 1594364"/>
                  <a:gd name="connsiteX64" fmla="*/ 396599 w 1504382"/>
                  <a:gd name="connsiteY64" fmla="*/ 1557689 h 1594364"/>
                  <a:gd name="connsiteX65" fmla="*/ 396369 w 1504382"/>
                  <a:gd name="connsiteY65" fmla="*/ 1559756 h 1594364"/>
                  <a:gd name="connsiteX66" fmla="*/ 413133 w 1504382"/>
                  <a:gd name="connsiteY66" fmla="*/ 1592825 h 1594364"/>
                  <a:gd name="connsiteX67" fmla="*/ 585321 w 1504382"/>
                  <a:gd name="connsiteY67" fmla="*/ 1518593 h 1594364"/>
                  <a:gd name="connsiteX68" fmla="*/ 1503385 w 1504382"/>
                  <a:gd name="connsiteY68" fmla="*/ 1569052 h 1594364"/>
                  <a:gd name="connsiteX69" fmla="*/ 1504382 w 1504382"/>
                  <a:gd name="connsiteY69" fmla="*/ 1556426 h 1594364"/>
                  <a:gd name="connsiteX70" fmla="*/ 1497751 w 1504382"/>
                  <a:gd name="connsiteY70" fmla="*/ 1472491 h 1594364"/>
                  <a:gd name="connsiteX71" fmla="*/ 1444244 w 1504382"/>
                  <a:gd name="connsiteY71" fmla="*/ 1240319 h 1594364"/>
                  <a:gd name="connsiteX72" fmla="*/ 1420131 w 1504382"/>
                  <a:gd name="connsiteY72" fmla="*/ 950046 h 1594364"/>
                  <a:gd name="connsiteX73" fmla="*/ 1393492 w 1504382"/>
                  <a:gd name="connsiteY73" fmla="*/ 736934 h 1594364"/>
                  <a:gd name="connsiteX74" fmla="*/ 1295893 w 1504382"/>
                  <a:gd name="connsiteY74" fmla="*/ 546328 h 1594364"/>
                  <a:gd name="connsiteX75" fmla="*/ 1242385 w 1504382"/>
                  <a:gd name="connsiteY75" fmla="*/ 456766 h 1594364"/>
                  <a:gd name="connsiteX76" fmla="*/ 1221717 w 1504382"/>
                  <a:gd name="connsiteY76" fmla="*/ 386035 h 1594364"/>
                  <a:gd name="connsiteX77" fmla="*/ 1066246 w 1504382"/>
                  <a:gd name="connsiteY77" fmla="*/ 122401 h 1594364"/>
                  <a:gd name="connsiteX78" fmla="*/ 1046727 w 1504382"/>
                  <a:gd name="connsiteY78" fmla="*/ 108393 h 1594364"/>
                  <a:gd name="connsiteX79" fmla="*/ 1018021 w 1504382"/>
                  <a:gd name="connsiteY79" fmla="*/ 53967 h 1594364"/>
                  <a:gd name="connsiteX80" fmla="*/ 994367 w 1504382"/>
                  <a:gd name="connsiteY80" fmla="*/ 11712 h 1594364"/>
                  <a:gd name="connsiteX81" fmla="*/ 975077 w 1504382"/>
                  <a:gd name="connsiteY81" fmla="*/ 0 h 1594364"/>
                  <a:gd name="connsiteX0" fmla="*/ 975077 w 1504382"/>
                  <a:gd name="connsiteY0" fmla="*/ 0 h 1593093"/>
                  <a:gd name="connsiteX1" fmla="*/ 910776 w 1504382"/>
                  <a:gd name="connsiteY1" fmla="*/ 0 h 1593093"/>
                  <a:gd name="connsiteX2" fmla="*/ 870129 w 1504382"/>
                  <a:gd name="connsiteY2" fmla="*/ 13549 h 1593093"/>
                  <a:gd name="connsiteX3" fmla="*/ 795723 w 1504382"/>
                  <a:gd name="connsiteY3" fmla="*/ 17683 h 1593093"/>
                  <a:gd name="connsiteX4" fmla="*/ 602132 w 1504382"/>
                  <a:gd name="connsiteY4" fmla="*/ 95073 h 1593093"/>
                  <a:gd name="connsiteX5" fmla="*/ 562174 w 1504382"/>
                  <a:gd name="connsiteY5" fmla="*/ 126076 h 1593093"/>
                  <a:gd name="connsiteX6" fmla="*/ 541505 w 1504382"/>
                  <a:gd name="connsiteY6" fmla="*/ 175450 h 1593093"/>
                  <a:gd name="connsiteX7" fmla="*/ 545409 w 1504382"/>
                  <a:gd name="connsiteY7" fmla="*/ 200481 h 1593093"/>
                  <a:gd name="connsiteX8" fmla="*/ 499250 w 1504382"/>
                  <a:gd name="connsiteY8" fmla="*/ 294866 h 1593093"/>
                  <a:gd name="connsiteX9" fmla="*/ 421860 w 1504382"/>
                  <a:gd name="connsiteY9" fmla="*/ 339417 h 1593093"/>
                  <a:gd name="connsiteX10" fmla="*/ 411755 w 1504382"/>
                  <a:gd name="connsiteY10" fmla="*/ 406244 h 1593093"/>
                  <a:gd name="connsiteX11" fmla="*/ 454010 w 1504382"/>
                  <a:gd name="connsiteY11" fmla="*/ 449877 h 1593093"/>
                  <a:gd name="connsiteX12" fmla="*/ 533468 w 1504382"/>
                  <a:gd name="connsiteY12" fmla="*/ 471693 h 1593093"/>
                  <a:gd name="connsiteX13" fmla="*/ 571359 w 1504382"/>
                  <a:gd name="connsiteY13" fmla="*/ 448499 h 1593093"/>
                  <a:gd name="connsiteX14" fmla="*/ 589272 w 1504382"/>
                  <a:gd name="connsiteY14" fmla="*/ 433802 h 1593093"/>
                  <a:gd name="connsiteX15" fmla="*/ 607643 w 1504382"/>
                  <a:gd name="connsiteY15" fmla="*/ 439772 h 1593093"/>
                  <a:gd name="connsiteX16" fmla="*/ 599606 w 1504382"/>
                  <a:gd name="connsiteY16" fmla="*/ 456307 h 1593093"/>
                  <a:gd name="connsiteX17" fmla="*/ 551839 w 1504382"/>
                  <a:gd name="connsiteY17" fmla="*/ 478812 h 1593093"/>
                  <a:gd name="connsiteX18" fmla="*/ 528875 w 1504382"/>
                  <a:gd name="connsiteY18" fmla="*/ 503155 h 1593093"/>
                  <a:gd name="connsiteX19" fmla="*/ 559188 w 1504382"/>
                  <a:gd name="connsiteY19" fmla="*/ 540128 h 1593093"/>
                  <a:gd name="connsiteX20" fmla="*/ 611548 w 1504382"/>
                  <a:gd name="connsiteY20" fmla="*/ 537142 h 1593093"/>
                  <a:gd name="connsiteX21" fmla="*/ 635201 w 1504382"/>
                  <a:gd name="connsiteY21" fmla="*/ 533468 h 1593093"/>
                  <a:gd name="connsiteX22" fmla="*/ 653113 w 1504382"/>
                  <a:gd name="connsiteY22" fmla="*/ 538061 h 1593093"/>
                  <a:gd name="connsiteX23" fmla="*/ 654262 w 1504382"/>
                  <a:gd name="connsiteY23" fmla="*/ 560336 h 1593093"/>
                  <a:gd name="connsiteX24" fmla="*/ 640942 w 1504382"/>
                  <a:gd name="connsiteY24" fmla="*/ 575493 h 1593093"/>
                  <a:gd name="connsiteX25" fmla="*/ 529104 w 1504382"/>
                  <a:gd name="connsiteY25" fmla="*/ 699272 h 1593093"/>
                  <a:gd name="connsiteX26" fmla="*/ 504303 w 1504382"/>
                  <a:gd name="connsiteY26" fmla="*/ 764032 h 1593093"/>
                  <a:gd name="connsiteX27" fmla="*/ 469626 w 1504382"/>
                  <a:gd name="connsiteY27" fmla="*/ 805139 h 1593093"/>
                  <a:gd name="connsiteX28" fmla="*/ 302674 w 1504382"/>
                  <a:gd name="connsiteY28" fmla="*/ 902739 h 1593093"/>
                  <a:gd name="connsiteX29" fmla="*/ 175220 w 1504382"/>
                  <a:gd name="connsiteY29" fmla="*/ 992301 h 1593093"/>
                  <a:gd name="connsiteX30" fmla="*/ 88414 w 1504382"/>
                  <a:gd name="connsiteY30" fmla="*/ 1090360 h 1593093"/>
                  <a:gd name="connsiteX31" fmla="*/ 5282 w 1504382"/>
                  <a:gd name="connsiteY31" fmla="*/ 1293137 h 1593093"/>
                  <a:gd name="connsiteX32" fmla="*/ 0 w 1504382"/>
                  <a:gd name="connsiteY32" fmla="*/ 1303012 h 1593093"/>
                  <a:gd name="connsiteX33" fmla="*/ 0 w 1504382"/>
                  <a:gd name="connsiteY33" fmla="*/ 1378795 h 1593093"/>
                  <a:gd name="connsiteX34" fmla="*/ 30313 w 1504382"/>
                  <a:gd name="connsiteY34" fmla="*/ 1362720 h 1593093"/>
                  <a:gd name="connsiteX35" fmla="*/ 30543 w 1504382"/>
                  <a:gd name="connsiteY35" fmla="*/ 1387751 h 1593093"/>
                  <a:gd name="connsiteX36" fmla="*/ 39729 w 1504382"/>
                  <a:gd name="connsiteY36" fmla="*/ 1427710 h 1593093"/>
                  <a:gd name="connsiteX37" fmla="*/ 52130 w 1504382"/>
                  <a:gd name="connsiteY37" fmla="*/ 1435977 h 1593093"/>
                  <a:gd name="connsiteX38" fmla="*/ 60626 w 1504382"/>
                  <a:gd name="connsiteY38" fmla="*/ 1425183 h 1593093"/>
                  <a:gd name="connsiteX39" fmla="*/ 64301 w 1504382"/>
                  <a:gd name="connsiteY39" fmla="*/ 1413931 h 1593093"/>
                  <a:gd name="connsiteX40" fmla="*/ 67975 w 1504382"/>
                  <a:gd name="connsiteY40" fmla="*/ 1430925 h 1593093"/>
                  <a:gd name="connsiteX41" fmla="*/ 76013 w 1504382"/>
                  <a:gd name="connsiteY41" fmla="*/ 1441029 h 1593093"/>
                  <a:gd name="connsiteX42" fmla="*/ 88414 w 1504382"/>
                  <a:gd name="connsiteY42" fmla="*/ 1431614 h 1593093"/>
                  <a:gd name="connsiteX43" fmla="*/ 94384 w 1504382"/>
                  <a:gd name="connsiteY43" fmla="*/ 1408419 h 1593093"/>
                  <a:gd name="connsiteX44" fmla="*/ 99896 w 1504382"/>
                  <a:gd name="connsiteY44" fmla="*/ 1398085 h 1593093"/>
                  <a:gd name="connsiteX45" fmla="*/ 108393 w 1504382"/>
                  <a:gd name="connsiteY45" fmla="*/ 1410946 h 1593093"/>
                  <a:gd name="connsiteX46" fmla="*/ 126305 w 1504382"/>
                  <a:gd name="connsiteY46" fmla="*/ 1413012 h 1593093"/>
                  <a:gd name="connsiteX47" fmla="*/ 135721 w 1504382"/>
                  <a:gd name="connsiteY47" fmla="*/ 1392344 h 1593093"/>
                  <a:gd name="connsiteX48" fmla="*/ 158226 w 1504382"/>
                  <a:gd name="connsiteY48" fmla="*/ 1370069 h 1593093"/>
                  <a:gd name="connsiteX49" fmla="*/ 202318 w 1504382"/>
                  <a:gd name="connsiteY49" fmla="*/ 1329192 h 1593093"/>
                  <a:gd name="connsiteX50" fmla="*/ 213341 w 1504382"/>
                  <a:gd name="connsiteY50" fmla="*/ 1287166 h 1593093"/>
                  <a:gd name="connsiteX51" fmla="*/ 217475 w 1504382"/>
                  <a:gd name="connsiteY51" fmla="*/ 1270402 h 1593093"/>
                  <a:gd name="connsiteX52" fmla="*/ 244343 w 1504382"/>
                  <a:gd name="connsiteY52" fmla="*/ 1249964 h 1593093"/>
                  <a:gd name="connsiteX53" fmla="*/ 338269 w 1504382"/>
                  <a:gd name="connsiteY53" fmla="*/ 1253408 h 1593093"/>
                  <a:gd name="connsiteX54" fmla="*/ 531401 w 1504382"/>
                  <a:gd name="connsiteY54" fmla="*/ 1270862 h 1593093"/>
                  <a:gd name="connsiteX55" fmla="*/ 543572 w 1504382"/>
                  <a:gd name="connsiteY55" fmla="*/ 1273847 h 1593093"/>
                  <a:gd name="connsiteX56" fmla="*/ 547017 w 1504382"/>
                  <a:gd name="connsiteY56" fmla="*/ 1295204 h 1593093"/>
                  <a:gd name="connsiteX57" fmla="*/ 401651 w 1504382"/>
                  <a:gd name="connsiteY57" fmla="*/ 1398775 h 1593093"/>
                  <a:gd name="connsiteX58" fmla="*/ 375931 w 1504382"/>
                  <a:gd name="connsiteY58" fmla="*/ 1415998 h 1593093"/>
                  <a:gd name="connsiteX59" fmla="*/ 351358 w 1504382"/>
                  <a:gd name="connsiteY59" fmla="*/ 1432762 h 1593093"/>
                  <a:gd name="connsiteX60" fmla="*/ 329083 w 1504382"/>
                  <a:gd name="connsiteY60" fmla="*/ 1468357 h 1593093"/>
                  <a:gd name="connsiteX61" fmla="*/ 324720 w 1504382"/>
                  <a:gd name="connsiteY61" fmla="*/ 1541614 h 1593093"/>
                  <a:gd name="connsiteX62" fmla="*/ 340565 w 1504382"/>
                  <a:gd name="connsiteY62" fmla="*/ 1564579 h 1593093"/>
                  <a:gd name="connsiteX63" fmla="*/ 372256 w 1504382"/>
                  <a:gd name="connsiteY63" fmla="*/ 1563890 h 1593093"/>
                  <a:gd name="connsiteX64" fmla="*/ 396599 w 1504382"/>
                  <a:gd name="connsiteY64" fmla="*/ 1557689 h 1593093"/>
                  <a:gd name="connsiteX65" fmla="*/ 396369 w 1504382"/>
                  <a:gd name="connsiteY65" fmla="*/ 1559756 h 1593093"/>
                  <a:gd name="connsiteX66" fmla="*/ 413133 w 1504382"/>
                  <a:gd name="connsiteY66" fmla="*/ 1592825 h 1593093"/>
                  <a:gd name="connsiteX67" fmla="*/ 594470 w 1504382"/>
                  <a:gd name="connsiteY67" fmla="*/ 1546066 h 1593093"/>
                  <a:gd name="connsiteX68" fmla="*/ 1503385 w 1504382"/>
                  <a:gd name="connsiteY68" fmla="*/ 1569052 h 1593093"/>
                  <a:gd name="connsiteX69" fmla="*/ 1504382 w 1504382"/>
                  <a:gd name="connsiteY69" fmla="*/ 1556426 h 1593093"/>
                  <a:gd name="connsiteX70" fmla="*/ 1497751 w 1504382"/>
                  <a:gd name="connsiteY70" fmla="*/ 1472491 h 1593093"/>
                  <a:gd name="connsiteX71" fmla="*/ 1444244 w 1504382"/>
                  <a:gd name="connsiteY71" fmla="*/ 1240319 h 1593093"/>
                  <a:gd name="connsiteX72" fmla="*/ 1420131 w 1504382"/>
                  <a:gd name="connsiteY72" fmla="*/ 950046 h 1593093"/>
                  <a:gd name="connsiteX73" fmla="*/ 1393492 w 1504382"/>
                  <a:gd name="connsiteY73" fmla="*/ 736934 h 1593093"/>
                  <a:gd name="connsiteX74" fmla="*/ 1295893 w 1504382"/>
                  <a:gd name="connsiteY74" fmla="*/ 546328 h 1593093"/>
                  <a:gd name="connsiteX75" fmla="*/ 1242385 w 1504382"/>
                  <a:gd name="connsiteY75" fmla="*/ 456766 h 1593093"/>
                  <a:gd name="connsiteX76" fmla="*/ 1221717 w 1504382"/>
                  <a:gd name="connsiteY76" fmla="*/ 386035 h 1593093"/>
                  <a:gd name="connsiteX77" fmla="*/ 1066246 w 1504382"/>
                  <a:gd name="connsiteY77" fmla="*/ 122401 h 1593093"/>
                  <a:gd name="connsiteX78" fmla="*/ 1046727 w 1504382"/>
                  <a:gd name="connsiteY78" fmla="*/ 108393 h 1593093"/>
                  <a:gd name="connsiteX79" fmla="*/ 1018021 w 1504382"/>
                  <a:gd name="connsiteY79" fmla="*/ 53967 h 1593093"/>
                  <a:gd name="connsiteX80" fmla="*/ 994367 w 1504382"/>
                  <a:gd name="connsiteY80" fmla="*/ 11712 h 1593093"/>
                  <a:gd name="connsiteX81" fmla="*/ 975077 w 1504382"/>
                  <a:gd name="connsiteY81" fmla="*/ 0 h 159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504382" h="1593093">
                    <a:moveTo>
                      <a:pt x="975077" y="0"/>
                    </a:moveTo>
                    <a:lnTo>
                      <a:pt x="910776" y="0"/>
                    </a:lnTo>
                    <a:cubicBezTo>
                      <a:pt x="896768" y="5282"/>
                      <a:pt x="883219" y="13319"/>
                      <a:pt x="870129" y="13549"/>
                    </a:cubicBezTo>
                    <a:cubicBezTo>
                      <a:pt x="845557" y="16764"/>
                      <a:pt x="820525" y="15616"/>
                      <a:pt x="795723" y="17683"/>
                    </a:cubicBezTo>
                    <a:cubicBezTo>
                      <a:pt x="723385" y="23653"/>
                      <a:pt x="660232" y="53278"/>
                      <a:pt x="602132" y="95073"/>
                    </a:cubicBezTo>
                    <a:cubicBezTo>
                      <a:pt x="588353" y="104948"/>
                      <a:pt x="575493" y="115972"/>
                      <a:pt x="562174" y="126076"/>
                    </a:cubicBezTo>
                    <a:cubicBezTo>
                      <a:pt x="545639" y="138477"/>
                      <a:pt x="539438" y="155471"/>
                      <a:pt x="541505" y="175450"/>
                    </a:cubicBezTo>
                    <a:cubicBezTo>
                      <a:pt x="542424" y="183947"/>
                      <a:pt x="544032" y="192214"/>
                      <a:pt x="545409" y="200481"/>
                    </a:cubicBezTo>
                    <a:cubicBezTo>
                      <a:pt x="552758" y="243425"/>
                      <a:pt x="537601" y="273968"/>
                      <a:pt x="499250" y="294866"/>
                    </a:cubicBezTo>
                    <a:cubicBezTo>
                      <a:pt x="473071" y="309104"/>
                      <a:pt x="446891" y="323572"/>
                      <a:pt x="421860" y="339417"/>
                    </a:cubicBezTo>
                    <a:cubicBezTo>
                      <a:pt x="391087" y="359167"/>
                      <a:pt x="388102" y="378457"/>
                      <a:pt x="411755" y="406244"/>
                    </a:cubicBezTo>
                    <a:cubicBezTo>
                      <a:pt x="424845" y="421860"/>
                      <a:pt x="438624" y="437017"/>
                      <a:pt x="454010" y="449877"/>
                    </a:cubicBezTo>
                    <a:cubicBezTo>
                      <a:pt x="476745" y="468937"/>
                      <a:pt x="503843" y="475827"/>
                      <a:pt x="533468" y="471693"/>
                    </a:cubicBezTo>
                    <a:cubicBezTo>
                      <a:pt x="549543" y="469397"/>
                      <a:pt x="561944" y="462048"/>
                      <a:pt x="571359" y="448499"/>
                    </a:cubicBezTo>
                    <a:cubicBezTo>
                      <a:pt x="575493" y="442299"/>
                      <a:pt x="582612" y="437246"/>
                      <a:pt x="589272" y="433802"/>
                    </a:cubicBezTo>
                    <a:cubicBezTo>
                      <a:pt x="596161" y="430357"/>
                      <a:pt x="603739" y="431275"/>
                      <a:pt x="607643" y="439772"/>
                    </a:cubicBezTo>
                    <a:cubicBezTo>
                      <a:pt x="611548" y="448269"/>
                      <a:pt x="606036" y="453092"/>
                      <a:pt x="599606" y="456307"/>
                    </a:cubicBezTo>
                    <a:cubicBezTo>
                      <a:pt x="583760" y="464115"/>
                      <a:pt x="567915" y="471464"/>
                      <a:pt x="551839" y="478812"/>
                    </a:cubicBezTo>
                    <a:cubicBezTo>
                      <a:pt x="540816" y="483864"/>
                      <a:pt x="527497" y="486620"/>
                      <a:pt x="528875" y="503155"/>
                    </a:cubicBezTo>
                    <a:cubicBezTo>
                      <a:pt x="530482" y="521756"/>
                      <a:pt x="542424" y="538750"/>
                      <a:pt x="559188" y="540128"/>
                    </a:cubicBezTo>
                    <a:cubicBezTo>
                      <a:pt x="576412" y="541505"/>
                      <a:pt x="594094" y="538520"/>
                      <a:pt x="611548" y="537142"/>
                    </a:cubicBezTo>
                    <a:cubicBezTo>
                      <a:pt x="619355" y="536453"/>
                      <a:pt x="627163" y="533468"/>
                      <a:pt x="635201" y="533468"/>
                    </a:cubicBezTo>
                    <a:cubicBezTo>
                      <a:pt x="641401" y="533238"/>
                      <a:pt x="651047" y="534387"/>
                      <a:pt x="653113" y="538061"/>
                    </a:cubicBezTo>
                    <a:cubicBezTo>
                      <a:pt x="656328" y="544032"/>
                      <a:pt x="656328" y="553447"/>
                      <a:pt x="654262" y="560336"/>
                    </a:cubicBezTo>
                    <a:cubicBezTo>
                      <a:pt x="652425" y="566308"/>
                      <a:pt x="646224" y="571360"/>
                      <a:pt x="640942" y="575493"/>
                    </a:cubicBezTo>
                    <a:cubicBezTo>
                      <a:pt x="595931" y="609710"/>
                      <a:pt x="559877" y="651965"/>
                      <a:pt x="529104" y="699272"/>
                    </a:cubicBezTo>
                    <a:cubicBezTo>
                      <a:pt x="516244" y="719252"/>
                      <a:pt x="506599" y="740149"/>
                      <a:pt x="504303" y="764032"/>
                    </a:cubicBezTo>
                    <a:cubicBezTo>
                      <a:pt x="502236" y="785849"/>
                      <a:pt x="489835" y="799169"/>
                      <a:pt x="469626" y="805139"/>
                    </a:cubicBezTo>
                    <a:cubicBezTo>
                      <a:pt x="405785" y="823970"/>
                      <a:pt x="351358" y="857958"/>
                      <a:pt x="302674" y="902739"/>
                    </a:cubicBezTo>
                    <a:cubicBezTo>
                      <a:pt x="264093" y="938105"/>
                      <a:pt x="221608" y="968188"/>
                      <a:pt x="175220" y="992301"/>
                    </a:cubicBezTo>
                    <a:cubicBezTo>
                      <a:pt x="133195" y="1014117"/>
                      <a:pt x="105637" y="1046727"/>
                      <a:pt x="88414" y="1090360"/>
                    </a:cubicBezTo>
                    <a:cubicBezTo>
                      <a:pt x="61775" y="1158335"/>
                      <a:pt x="33069" y="1225621"/>
                      <a:pt x="5282" y="1293137"/>
                    </a:cubicBezTo>
                    <a:cubicBezTo>
                      <a:pt x="3904" y="1296582"/>
                      <a:pt x="1837" y="1299797"/>
                      <a:pt x="0" y="1303012"/>
                    </a:cubicBezTo>
                    <a:lnTo>
                      <a:pt x="0" y="1378795"/>
                    </a:lnTo>
                    <a:cubicBezTo>
                      <a:pt x="14697" y="1385914"/>
                      <a:pt x="14697" y="1385914"/>
                      <a:pt x="30313" y="1362720"/>
                    </a:cubicBezTo>
                    <a:cubicBezTo>
                      <a:pt x="30313" y="1372824"/>
                      <a:pt x="29395" y="1380632"/>
                      <a:pt x="30543" y="1387751"/>
                    </a:cubicBezTo>
                    <a:cubicBezTo>
                      <a:pt x="32840" y="1401300"/>
                      <a:pt x="35595" y="1414849"/>
                      <a:pt x="39729" y="1427710"/>
                    </a:cubicBezTo>
                    <a:cubicBezTo>
                      <a:pt x="40877" y="1431614"/>
                      <a:pt x="47767" y="1435748"/>
                      <a:pt x="52130" y="1435977"/>
                    </a:cubicBezTo>
                    <a:cubicBezTo>
                      <a:pt x="54886" y="1436207"/>
                      <a:pt x="58560" y="1429547"/>
                      <a:pt x="60626" y="1425183"/>
                    </a:cubicBezTo>
                    <a:cubicBezTo>
                      <a:pt x="62004" y="1421969"/>
                      <a:pt x="61545" y="1417835"/>
                      <a:pt x="64301" y="1413931"/>
                    </a:cubicBezTo>
                    <a:cubicBezTo>
                      <a:pt x="65449" y="1419672"/>
                      <a:pt x="65908" y="1425643"/>
                      <a:pt x="67975" y="1430925"/>
                    </a:cubicBezTo>
                    <a:cubicBezTo>
                      <a:pt x="69583" y="1435058"/>
                      <a:pt x="74405" y="1441489"/>
                      <a:pt x="76013" y="1441029"/>
                    </a:cubicBezTo>
                    <a:cubicBezTo>
                      <a:pt x="80606" y="1439422"/>
                      <a:pt x="86347" y="1435977"/>
                      <a:pt x="88414" y="1431614"/>
                    </a:cubicBezTo>
                    <a:cubicBezTo>
                      <a:pt x="91629" y="1424495"/>
                      <a:pt x="92318" y="1416227"/>
                      <a:pt x="94384" y="1408419"/>
                    </a:cubicBezTo>
                    <a:cubicBezTo>
                      <a:pt x="95303" y="1405664"/>
                      <a:pt x="97140" y="1403138"/>
                      <a:pt x="99896" y="1398085"/>
                    </a:cubicBezTo>
                    <a:cubicBezTo>
                      <a:pt x="103341" y="1403367"/>
                      <a:pt x="106096" y="1407042"/>
                      <a:pt x="108393" y="1410946"/>
                    </a:cubicBezTo>
                    <a:cubicBezTo>
                      <a:pt x="113445" y="1419443"/>
                      <a:pt x="120334" y="1421050"/>
                      <a:pt x="126305" y="1413012"/>
                    </a:cubicBezTo>
                    <a:cubicBezTo>
                      <a:pt x="130898" y="1407042"/>
                      <a:pt x="133424" y="1399463"/>
                      <a:pt x="135721" y="1392344"/>
                    </a:cubicBezTo>
                    <a:cubicBezTo>
                      <a:pt x="139625" y="1381092"/>
                      <a:pt x="146055" y="1372595"/>
                      <a:pt x="158226" y="1370069"/>
                    </a:cubicBezTo>
                    <a:cubicBezTo>
                      <a:pt x="181191" y="1365246"/>
                      <a:pt x="194740" y="1350089"/>
                      <a:pt x="202318" y="1329192"/>
                    </a:cubicBezTo>
                    <a:cubicBezTo>
                      <a:pt x="207370" y="1315643"/>
                      <a:pt x="209896" y="1301175"/>
                      <a:pt x="213341" y="1287166"/>
                    </a:cubicBezTo>
                    <a:cubicBezTo>
                      <a:pt x="214719" y="1281425"/>
                      <a:pt x="215638" y="1275914"/>
                      <a:pt x="217475" y="1270402"/>
                    </a:cubicBezTo>
                    <a:cubicBezTo>
                      <a:pt x="222068" y="1255935"/>
                      <a:pt x="229187" y="1249734"/>
                      <a:pt x="244343" y="1249964"/>
                    </a:cubicBezTo>
                    <a:cubicBezTo>
                      <a:pt x="275575" y="1250423"/>
                      <a:pt x="307037" y="1250882"/>
                      <a:pt x="338269" y="1253408"/>
                    </a:cubicBezTo>
                    <a:cubicBezTo>
                      <a:pt x="402799" y="1258460"/>
                      <a:pt x="467100" y="1264891"/>
                      <a:pt x="531401" y="1270862"/>
                    </a:cubicBezTo>
                    <a:cubicBezTo>
                      <a:pt x="535535" y="1271321"/>
                      <a:pt x="539898" y="1272239"/>
                      <a:pt x="543572" y="1273847"/>
                    </a:cubicBezTo>
                    <a:cubicBezTo>
                      <a:pt x="552988" y="1278210"/>
                      <a:pt x="555514" y="1289922"/>
                      <a:pt x="547017" y="1295204"/>
                    </a:cubicBezTo>
                    <a:cubicBezTo>
                      <a:pt x="496954" y="1327125"/>
                      <a:pt x="456996" y="1373743"/>
                      <a:pt x="401651" y="1398775"/>
                    </a:cubicBezTo>
                    <a:cubicBezTo>
                      <a:pt x="392235" y="1403138"/>
                      <a:pt x="384428" y="1410257"/>
                      <a:pt x="375931" y="1415998"/>
                    </a:cubicBezTo>
                    <a:cubicBezTo>
                      <a:pt x="367663" y="1421509"/>
                      <a:pt x="360315" y="1428858"/>
                      <a:pt x="351358" y="1432762"/>
                    </a:cubicBezTo>
                    <a:cubicBezTo>
                      <a:pt x="335513" y="1439881"/>
                      <a:pt x="330231" y="1452971"/>
                      <a:pt x="329083" y="1468357"/>
                    </a:cubicBezTo>
                    <a:cubicBezTo>
                      <a:pt x="327245" y="1492700"/>
                      <a:pt x="326327" y="1517272"/>
                      <a:pt x="324720" y="1541614"/>
                    </a:cubicBezTo>
                    <a:cubicBezTo>
                      <a:pt x="324030" y="1553556"/>
                      <a:pt x="328853" y="1562742"/>
                      <a:pt x="340565" y="1564579"/>
                    </a:cubicBezTo>
                    <a:cubicBezTo>
                      <a:pt x="350899" y="1566186"/>
                      <a:pt x="361692" y="1565038"/>
                      <a:pt x="372256" y="1563890"/>
                    </a:cubicBezTo>
                    <a:cubicBezTo>
                      <a:pt x="380294" y="1562971"/>
                      <a:pt x="388331" y="1559986"/>
                      <a:pt x="396599" y="1557689"/>
                    </a:cubicBezTo>
                    <a:cubicBezTo>
                      <a:pt x="396369" y="1559067"/>
                      <a:pt x="396599" y="1559526"/>
                      <a:pt x="396369" y="1559756"/>
                    </a:cubicBezTo>
                    <a:cubicBezTo>
                      <a:pt x="383509" y="1582721"/>
                      <a:pt x="380116" y="1595107"/>
                      <a:pt x="413133" y="1592825"/>
                    </a:cubicBezTo>
                    <a:cubicBezTo>
                      <a:pt x="446150" y="1590543"/>
                      <a:pt x="559334" y="1552956"/>
                      <a:pt x="594470" y="1546066"/>
                    </a:cubicBezTo>
                    <a:lnTo>
                      <a:pt x="1503385" y="1569052"/>
                    </a:lnTo>
                    <a:cubicBezTo>
                      <a:pt x="1503717" y="1564843"/>
                      <a:pt x="1504050" y="1560635"/>
                      <a:pt x="1504382" y="1556426"/>
                    </a:cubicBezTo>
                    <a:cubicBezTo>
                      <a:pt x="1503952" y="1528467"/>
                      <a:pt x="1501311" y="1500508"/>
                      <a:pt x="1497751" y="1472491"/>
                    </a:cubicBezTo>
                    <a:cubicBezTo>
                      <a:pt x="1487647" y="1393263"/>
                      <a:pt x="1467208" y="1316561"/>
                      <a:pt x="1444244" y="1240319"/>
                    </a:cubicBezTo>
                    <a:cubicBezTo>
                      <a:pt x="1415538" y="1145245"/>
                      <a:pt x="1406352" y="1048794"/>
                      <a:pt x="1420131" y="950046"/>
                    </a:cubicBezTo>
                    <a:cubicBezTo>
                      <a:pt x="1430236" y="876789"/>
                      <a:pt x="1418753" y="805828"/>
                      <a:pt x="1393492" y="736934"/>
                    </a:cubicBezTo>
                    <a:cubicBezTo>
                      <a:pt x="1368460" y="669418"/>
                      <a:pt x="1333555" y="607184"/>
                      <a:pt x="1295893" y="546328"/>
                    </a:cubicBezTo>
                    <a:cubicBezTo>
                      <a:pt x="1277521" y="516934"/>
                      <a:pt x="1259608" y="486850"/>
                      <a:pt x="1242385" y="456766"/>
                    </a:cubicBezTo>
                    <a:cubicBezTo>
                      <a:pt x="1229984" y="434950"/>
                      <a:pt x="1223095" y="411526"/>
                      <a:pt x="1221717" y="386035"/>
                    </a:cubicBezTo>
                    <a:cubicBezTo>
                      <a:pt x="1215516" y="271671"/>
                      <a:pt x="1158105" y="186702"/>
                      <a:pt x="1066246" y="122401"/>
                    </a:cubicBezTo>
                    <a:cubicBezTo>
                      <a:pt x="1059816" y="117809"/>
                      <a:pt x="1053157" y="113216"/>
                      <a:pt x="1046727" y="108393"/>
                    </a:cubicBezTo>
                    <a:cubicBezTo>
                      <a:pt x="1028125" y="94844"/>
                      <a:pt x="1017562" y="77620"/>
                      <a:pt x="1018021" y="53967"/>
                    </a:cubicBezTo>
                    <a:cubicBezTo>
                      <a:pt x="1018250" y="35595"/>
                      <a:pt x="1009065" y="21816"/>
                      <a:pt x="994367" y="11712"/>
                    </a:cubicBezTo>
                    <a:cubicBezTo>
                      <a:pt x="988167" y="7579"/>
                      <a:pt x="981507" y="3904"/>
                      <a:pt x="975077" y="0"/>
                    </a:cubicBezTo>
                    <a:close/>
                  </a:path>
                </a:pathLst>
              </a:custGeom>
              <a:grpFill/>
              <a:ln w="535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sp>
            <p:nvSpPr>
              <p:cNvPr id="47" name="Up Arrow 4">
                <a:extLst>
                  <a:ext uri="{FF2B5EF4-FFF2-40B4-BE49-F238E27FC236}">
                    <a16:creationId xmlns:a16="http://schemas.microsoft.com/office/drawing/2014/main" id="{7263D539-805E-425D-8140-5EE86BE1D1F3}"/>
                  </a:ext>
                </a:extLst>
              </p:cNvPr>
              <p:cNvSpPr/>
              <p:nvPr/>
            </p:nvSpPr>
            <p:spPr>
              <a:xfrm flipV="1">
                <a:off x="5843802" y="3190688"/>
                <a:ext cx="1510669" cy="2651760"/>
              </a:xfrm>
              <a:prstGeom prst="upArrow">
                <a:avLst>
                  <a:gd name="adj1" fmla="val 50000"/>
                  <a:gd name="adj2" fmla="val 61937"/>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prstClr val="white"/>
                  </a:solidFill>
                  <a:effectLst/>
                  <a:uLnTx/>
                  <a:uFillTx/>
                  <a:latin typeface="Arial"/>
                  <a:cs typeface="+mn-cs"/>
                </a:endParaRPr>
              </a:p>
            </p:txBody>
          </p:sp>
        </p:grpSp>
        <p:sp>
          <p:nvSpPr>
            <p:cNvPr id="31" name="TextBox 184">
              <a:extLst>
                <a:ext uri="{FF2B5EF4-FFF2-40B4-BE49-F238E27FC236}">
                  <a16:creationId xmlns:a16="http://schemas.microsoft.com/office/drawing/2014/main" id="{5D0B9C9D-4E43-4A72-8377-8B9A7C7B9D18}"/>
                </a:ext>
              </a:extLst>
            </p:cNvPr>
            <p:cNvSpPr txBox="1"/>
            <p:nvPr/>
          </p:nvSpPr>
          <p:spPr>
            <a:xfrm>
              <a:off x="2661788" y="2107389"/>
              <a:ext cx="122230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a:ln>
                    <a:noFill/>
                  </a:ln>
                  <a:solidFill>
                    <a:prstClr val="white"/>
                  </a:solidFill>
                  <a:effectLst/>
                  <a:uLnTx/>
                  <a:uFillTx/>
                  <a:latin typeface="Arial"/>
                  <a:cs typeface="Arial" pitchFamily="34" charset="0"/>
                </a:rPr>
                <a:t>BUY</a:t>
              </a:r>
              <a:endParaRPr kumimoji="0" lang="ko-KR" altLang="en-US" sz="2400" b="1" i="0" u="none" strike="noStrike" kern="0" cap="none" spc="0" normalizeH="0" baseline="0" noProof="0" dirty="0">
                <a:ln>
                  <a:noFill/>
                </a:ln>
                <a:solidFill>
                  <a:prstClr val="white"/>
                </a:solidFill>
                <a:effectLst/>
                <a:uLnTx/>
                <a:uFillTx/>
                <a:latin typeface="Arial"/>
                <a:cs typeface="Arial" pitchFamily="34" charset="0"/>
              </a:endParaRPr>
            </a:p>
          </p:txBody>
        </p:sp>
        <p:sp>
          <p:nvSpPr>
            <p:cNvPr id="32" name="TextBox 185">
              <a:extLst>
                <a:ext uri="{FF2B5EF4-FFF2-40B4-BE49-F238E27FC236}">
                  <a16:creationId xmlns:a16="http://schemas.microsoft.com/office/drawing/2014/main" id="{EA9620FA-D80F-4A10-BF5E-584B5B7056AC}"/>
                </a:ext>
              </a:extLst>
            </p:cNvPr>
            <p:cNvSpPr txBox="1"/>
            <p:nvPr/>
          </p:nvSpPr>
          <p:spPr>
            <a:xfrm>
              <a:off x="1814964" y="5219470"/>
              <a:ext cx="122230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2400" b="1" i="0" u="none" strike="noStrike" kern="0" cap="none" spc="0" normalizeH="0" baseline="0" noProof="0" dirty="0">
                  <a:ln>
                    <a:noFill/>
                  </a:ln>
                  <a:solidFill>
                    <a:prstClr val="white"/>
                  </a:solidFill>
                  <a:effectLst/>
                  <a:uLnTx/>
                  <a:uFillTx/>
                  <a:latin typeface="Arial"/>
                  <a:cs typeface="Arial" pitchFamily="34" charset="0"/>
                </a:rPr>
                <a:t>SELL</a:t>
              </a:r>
              <a:endParaRPr kumimoji="0" lang="ko-KR" altLang="en-US" sz="2400" b="1" i="0" u="none" strike="noStrike" kern="0" cap="none" spc="0" normalizeH="0" baseline="0" noProof="0" dirty="0">
                <a:ln>
                  <a:noFill/>
                </a:ln>
                <a:solidFill>
                  <a:prstClr val="white"/>
                </a:solidFill>
                <a:effectLst/>
                <a:uLnTx/>
                <a:uFillTx/>
                <a:latin typeface="Arial"/>
                <a:cs typeface="Arial" pitchFamily="34" charset="0"/>
              </a:endParaRPr>
            </a:p>
          </p:txBody>
        </p:sp>
        <p:grpSp>
          <p:nvGrpSpPr>
            <p:cNvPr id="33" name="Group 186">
              <a:extLst>
                <a:ext uri="{FF2B5EF4-FFF2-40B4-BE49-F238E27FC236}">
                  <a16:creationId xmlns:a16="http://schemas.microsoft.com/office/drawing/2014/main" id="{A9430FB5-AA09-47E5-AE95-2BB701ED6BA0}"/>
                </a:ext>
              </a:extLst>
            </p:cNvPr>
            <p:cNvGrpSpPr/>
            <p:nvPr/>
          </p:nvGrpSpPr>
          <p:grpSpPr>
            <a:xfrm>
              <a:off x="718736" y="2531902"/>
              <a:ext cx="4514417" cy="2355125"/>
              <a:chOff x="2572109" y="541589"/>
              <a:chExt cx="8585933" cy="4479193"/>
            </a:xfrm>
          </p:grpSpPr>
          <p:sp>
            <p:nvSpPr>
              <p:cNvPr id="34" name="Oval 187">
                <a:extLst>
                  <a:ext uri="{FF2B5EF4-FFF2-40B4-BE49-F238E27FC236}">
                    <a16:creationId xmlns:a16="http://schemas.microsoft.com/office/drawing/2014/main" id="{BE440E34-9927-4B61-A75D-14BC81B2CC76}"/>
                  </a:ext>
                </a:extLst>
              </p:cNvPr>
              <p:cNvSpPr/>
              <p:nvPr/>
            </p:nvSpPr>
            <p:spPr>
              <a:xfrm>
                <a:off x="8911710" y="2318515"/>
                <a:ext cx="211382" cy="211382"/>
              </a:xfrm>
              <a:prstGeom prst="ellipse">
                <a:avLst/>
              </a:prstGeom>
              <a:noFill/>
              <a:ln w="38100" cap="flat" cmpd="sng" algn="ctr">
                <a:solidFill>
                  <a:srgbClr val="0680C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680C3"/>
                  </a:solidFill>
                  <a:effectLst/>
                  <a:uLnTx/>
                  <a:uFillTx/>
                  <a:latin typeface="Arial"/>
                  <a:cs typeface="+mn-cs"/>
                </a:endParaRPr>
              </a:p>
            </p:txBody>
          </p:sp>
          <p:sp>
            <p:nvSpPr>
              <p:cNvPr id="36" name="Oval 189">
                <a:extLst>
                  <a:ext uri="{FF2B5EF4-FFF2-40B4-BE49-F238E27FC236}">
                    <a16:creationId xmlns:a16="http://schemas.microsoft.com/office/drawing/2014/main" id="{487022D9-9039-46DC-A666-08C5E02E90AD}"/>
                  </a:ext>
                </a:extLst>
              </p:cNvPr>
              <p:cNvSpPr/>
              <p:nvPr/>
            </p:nvSpPr>
            <p:spPr>
              <a:xfrm>
                <a:off x="5227330" y="2957051"/>
                <a:ext cx="211382" cy="211382"/>
              </a:xfrm>
              <a:prstGeom prst="ellipse">
                <a:avLst/>
              </a:prstGeom>
              <a:noFill/>
              <a:ln w="38100" cap="flat" cmpd="sng" algn="ctr">
                <a:solidFill>
                  <a:srgbClr val="0680C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680C3"/>
                  </a:solidFill>
                  <a:effectLst/>
                  <a:uLnTx/>
                  <a:uFillTx/>
                  <a:latin typeface="Arial"/>
                  <a:cs typeface="+mn-cs"/>
                </a:endParaRPr>
              </a:p>
            </p:txBody>
          </p:sp>
          <p:sp>
            <p:nvSpPr>
              <p:cNvPr id="37" name="Oval 190">
                <a:extLst>
                  <a:ext uri="{FF2B5EF4-FFF2-40B4-BE49-F238E27FC236}">
                    <a16:creationId xmlns:a16="http://schemas.microsoft.com/office/drawing/2014/main" id="{0005F248-8DAB-4F94-8811-21E91AD8D0FA}"/>
                  </a:ext>
                </a:extLst>
              </p:cNvPr>
              <p:cNvSpPr/>
              <p:nvPr/>
            </p:nvSpPr>
            <p:spPr>
              <a:xfrm>
                <a:off x="7701885" y="2178338"/>
                <a:ext cx="211382" cy="211382"/>
              </a:xfrm>
              <a:prstGeom prst="ellipse">
                <a:avLst/>
              </a:prstGeom>
              <a:noFill/>
              <a:ln w="38100" cap="flat" cmpd="sng" algn="ctr">
                <a:solidFill>
                  <a:srgbClr val="0680C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680C3"/>
                  </a:solidFill>
                  <a:effectLst/>
                  <a:uLnTx/>
                  <a:uFillTx/>
                  <a:latin typeface="Arial"/>
                  <a:cs typeface="+mn-cs"/>
                </a:endParaRPr>
              </a:p>
            </p:txBody>
          </p:sp>
          <p:sp>
            <p:nvSpPr>
              <p:cNvPr id="38" name="Oval 191">
                <a:extLst>
                  <a:ext uri="{FF2B5EF4-FFF2-40B4-BE49-F238E27FC236}">
                    <a16:creationId xmlns:a16="http://schemas.microsoft.com/office/drawing/2014/main" id="{CCD2EE37-E8FC-4345-A277-8B2BC99F0F50}"/>
                  </a:ext>
                </a:extLst>
              </p:cNvPr>
              <p:cNvSpPr/>
              <p:nvPr/>
            </p:nvSpPr>
            <p:spPr>
              <a:xfrm>
                <a:off x="4296249" y="4809400"/>
                <a:ext cx="211382" cy="211382"/>
              </a:xfrm>
              <a:prstGeom prst="ellipse">
                <a:avLst/>
              </a:prstGeom>
              <a:noFill/>
              <a:ln w="38100" cap="flat" cmpd="sng" algn="ctr">
                <a:solidFill>
                  <a:srgbClr val="0680C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680C3"/>
                  </a:solidFill>
                  <a:effectLst/>
                  <a:uLnTx/>
                  <a:uFillTx/>
                  <a:latin typeface="Arial"/>
                  <a:cs typeface="+mn-cs"/>
                </a:endParaRPr>
              </a:p>
            </p:txBody>
          </p:sp>
          <p:sp>
            <p:nvSpPr>
              <p:cNvPr id="39" name="Oval 192">
                <a:extLst>
                  <a:ext uri="{FF2B5EF4-FFF2-40B4-BE49-F238E27FC236}">
                    <a16:creationId xmlns:a16="http://schemas.microsoft.com/office/drawing/2014/main" id="{27311377-42BB-4853-AC5C-31D7214B8B0E}"/>
                  </a:ext>
                </a:extLst>
              </p:cNvPr>
              <p:cNvSpPr/>
              <p:nvPr/>
            </p:nvSpPr>
            <p:spPr>
              <a:xfrm>
                <a:off x="7016376" y="3513792"/>
                <a:ext cx="211382" cy="211382"/>
              </a:xfrm>
              <a:prstGeom prst="ellipse">
                <a:avLst/>
              </a:prstGeom>
              <a:noFill/>
              <a:ln w="38100" cap="flat" cmpd="sng" algn="ctr">
                <a:solidFill>
                  <a:srgbClr val="0680C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680C3"/>
                  </a:solidFill>
                  <a:effectLst/>
                  <a:uLnTx/>
                  <a:uFillTx/>
                  <a:latin typeface="Arial"/>
                  <a:cs typeface="+mn-cs"/>
                </a:endParaRPr>
              </a:p>
            </p:txBody>
          </p:sp>
          <p:cxnSp>
            <p:nvCxnSpPr>
              <p:cNvPr id="40" name="Straight Connector 194">
                <a:extLst>
                  <a:ext uri="{FF2B5EF4-FFF2-40B4-BE49-F238E27FC236}">
                    <a16:creationId xmlns:a16="http://schemas.microsoft.com/office/drawing/2014/main" id="{BF5D0644-08BB-4798-A88D-9DDA34CA8EE0}"/>
                  </a:ext>
                </a:extLst>
              </p:cNvPr>
              <p:cNvCxnSpPr>
                <a:cxnSpLocks/>
                <a:stCxn id="38" idx="2"/>
              </p:cNvCxnSpPr>
              <p:nvPr/>
            </p:nvCxnSpPr>
            <p:spPr>
              <a:xfrm flipH="1" flipV="1">
                <a:off x="2572109" y="4681741"/>
                <a:ext cx="1724141" cy="233351"/>
              </a:xfrm>
              <a:prstGeom prst="line">
                <a:avLst/>
              </a:prstGeom>
              <a:noFill/>
              <a:ln w="38100" cap="flat" cmpd="sng" algn="ctr">
                <a:solidFill>
                  <a:srgbClr val="0680C3"/>
                </a:solidFill>
                <a:prstDash val="solid"/>
                <a:miter lim="800000"/>
                <a:tailEnd type="none" w="lg" len="lg"/>
              </a:ln>
              <a:effectLst/>
            </p:spPr>
          </p:cxnSp>
          <p:cxnSp>
            <p:nvCxnSpPr>
              <p:cNvPr id="41" name="Straight Connector 195">
                <a:extLst>
                  <a:ext uri="{FF2B5EF4-FFF2-40B4-BE49-F238E27FC236}">
                    <a16:creationId xmlns:a16="http://schemas.microsoft.com/office/drawing/2014/main" id="{52606986-F417-4A7C-A8EC-C198E8FB49AD}"/>
                  </a:ext>
                </a:extLst>
              </p:cNvPr>
              <p:cNvCxnSpPr>
                <a:cxnSpLocks/>
                <a:stCxn id="36" idx="3"/>
                <a:endCxn id="38" idx="7"/>
              </p:cNvCxnSpPr>
              <p:nvPr/>
            </p:nvCxnSpPr>
            <p:spPr>
              <a:xfrm flipH="1">
                <a:off x="4476675" y="3137477"/>
                <a:ext cx="781611" cy="1702879"/>
              </a:xfrm>
              <a:prstGeom prst="line">
                <a:avLst/>
              </a:prstGeom>
              <a:noFill/>
              <a:ln w="38100" cap="flat" cmpd="sng" algn="ctr">
                <a:solidFill>
                  <a:srgbClr val="0680C3"/>
                </a:solidFill>
                <a:prstDash val="solid"/>
                <a:miter lim="800000"/>
                <a:tailEnd type="none" w="lg" len="lg"/>
              </a:ln>
              <a:effectLst/>
            </p:spPr>
          </p:cxnSp>
          <p:cxnSp>
            <p:nvCxnSpPr>
              <p:cNvPr id="42" name="Straight Connector 196">
                <a:extLst>
                  <a:ext uri="{FF2B5EF4-FFF2-40B4-BE49-F238E27FC236}">
                    <a16:creationId xmlns:a16="http://schemas.microsoft.com/office/drawing/2014/main" id="{2F586448-18B8-455E-AE39-99D008D36EA6}"/>
                  </a:ext>
                </a:extLst>
              </p:cNvPr>
              <p:cNvCxnSpPr>
                <a:cxnSpLocks/>
                <a:stCxn id="39" idx="2"/>
                <a:endCxn id="36" idx="6"/>
              </p:cNvCxnSpPr>
              <p:nvPr/>
            </p:nvCxnSpPr>
            <p:spPr>
              <a:xfrm flipH="1" flipV="1">
                <a:off x="5438712" y="3062742"/>
                <a:ext cx="1577664" cy="556741"/>
              </a:xfrm>
              <a:prstGeom prst="line">
                <a:avLst/>
              </a:prstGeom>
              <a:noFill/>
              <a:ln w="38100" cap="flat" cmpd="sng" algn="ctr">
                <a:solidFill>
                  <a:srgbClr val="0680C3"/>
                </a:solidFill>
                <a:prstDash val="solid"/>
                <a:miter lim="800000"/>
                <a:tailEnd type="none" w="lg" len="lg"/>
              </a:ln>
              <a:effectLst/>
            </p:spPr>
          </p:cxnSp>
          <p:cxnSp>
            <p:nvCxnSpPr>
              <p:cNvPr id="43" name="Straight Connector 197">
                <a:extLst>
                  <a:ext uri="{FF2B5EF4-FFF2-40B4-BE49-F238E27FC236}">
                    <a16:creationId xmlns:a16="http://schemas.microsoft.com/office/drawing/2014/main" id="{D69D6B8F-38BA-43D5-A08D-6358BE193F7F}"/>
                  </a:ext>
                </a:extLst>
              </p:cNvPr>
              <p:cNvCxnSpPr>
                <a:cxnSpLocks/>
                <a:stCxn id="37" idx="3"/>
                <a:endCxn id="39" idx="7"/>
              </p:cNvCxnSpPr>
              <p:nvPr/>
            </p:nvCxnSpPr>
            <p:spPr>
              <a:xfrm flipH="1">
                <a:off x="7196802" y="2358764"/>
                <a:ext cx="536039" cy="1185984"/>
              </a:xfrm>
              <a:prstGeom prst="line">
                <a:avLst/>
              </a:prstGeom>
              <a:noFill/>
              <a:ln w="38100" cap="flat" cmpd="sng" algn="ctr">
                <a:solidFill>
                  <a:srgbClr val="0680C3"/>
                </a:solidFill>
                <a:prstDash val="solid"/>
                <a:miter lim="800000"/>
                <a:tailEnd type="none" w="lg" len="lg"/>
              </a:ln>
              <a:effectLst/>
            </p:spPr>
          </p:cxnSp>
          <p:cxnSp>
            <p:nvCxnSpPr>
              <p:cNvPr id="44" name="Straight Connector 198">
                <a:extLst>
                  <a:ext uri="{FF2B5EF4-FFF2-40B4-BE49-F238E27FC236}">
                    <a16:creationId xmlns:a16="http://schemas.microsoft.com/office/drawing/2014/main" id="{3E2227E6-A98A-4EF0-9E91-49E63F4BB063}"/>
                  </a:ext>
                </a:extLst>
              </p:cNvPr>
              <p:cNvCxnSpPr>
                <a:cxnSpLocks/>
                <a:stCxn id="37" idx="6"/>
                <a:endCxn id="34" idx="2"/>
              </p:cNvCxnSpPr>
              <p:nvPr/>
            </p:nvCxnSpPr>
            <p:spPr>
              <a:xfrm>
                <a:off x="7913267" y="2284029"/>
                <a:ext cx="998443" cy="140177"/>
              </a:xfrm>
              <a:prstGeom prst="line">
                <a:avLst/>
              </a:prstGeom>
              <a:noFill/>
              <a:ln w="38100" cap="flat" cmpd="sng" algn="ctr">
                <a:solidFill>
                  <a:srgbClr val="0680C3"/>
                </a:solidFill>
                <a:prstDash val="solid"/>
                <a:miter lim="800000"/>
                <a:tailEnd type="none" w="lg" len="lg"/>
              </a:ln>
              <a:effectLst/>
            </p:spPr>
          </p:cxnSp>
          <p:cxnSp>
            <p:nvCxnSpPr>
              <p:cNvPr id="45" name="Straight Connector 199">
                <a:extLst>
                  <a:ext uri="{FF2B5EF4-FFF2-40B4-BE49-F238E27FC236}">
                    <a16:creationId xmlns:a16="http://schemas.microsoft.com/office/drawing/2014/main" id="{9E6FC16C-0CE6-4464-B4FB-44DD55E4799D}"/>
                  </a:ext>
                </a:extLst>
              </p:cNvPr>
              <p:cNvCxnSpPr>
                <a:cxnSpLocks/>
                <a:stCxn id="34" idx="7"/>
              </p:cNvCxnSpPr>
              <p:nvPr/>
            </p:nvCxnSpPr>
            <p:spPr>
              <a:xfrm flipV="1">
                <a:off x="9092136" y="541589"/>
                <a:ext cx="2065906" cy="1807882"/>
              </a:xfrm>
              <a:prstGeom prst="line">
                <a:avLst/>
              </a:prstGeom>
              <a:noFill/>
              <a:ln w="38100" cap="flat" cmpd="sng" algn="ctr">
                <a:solidFill>
                  <a:srgbClr val="0680C3"/>
                </a:solidFill>
                <a:prstDash val="solid"/>
                <a:miter lim="800000"/>
                <a:tailEnd type="triangle" w="lg" len="lg"/>
              </a:ln>
              <a:effectLst/>
            </p:spPr>
          </p:cxnSp>
        </p:grpSp>
      </p:grpSp>
      <p:sp>
        <p:nvSpPr>
          <p:cNvPr id="50" name="文字方塊 49"/>
          <p:cNvSpPr txBox="1"/>
          <p:nvPr/>
        </p:nvSpPr>
        <p:spPr>
          <a:xfrm>
            <a:off x="11708091" y="6492753"/>
            <a:ext cx="301686" cy="369332"/>
          </a:xfrm>
          <a:prstGeom prst="rect">
            <a:avLst/>
          </a:prstGeom>
          <a:noFill/>
        </p:spPr>
        <p:txBody>
          <a:bodyPr wrap="none" rtlCol="0">
            <a:spAutoFit/>
          </a:bodyPr>
          <a:lstStyle/>
          <a:p>
            <a:r>
              <a:rPr lang="en-US" altLang="zh-TW" dirty="0"/>
              <a:t>3</a:t>
            </a:r>
            <a:endParaRPr lang="zh-TW" altLang="en-US" dirty="0"/>
          </a:p>
        </p:txBody>
      </p:sp>
    </p:spTree>
    <p:extLst>
      <p:ext uri="{BB962C8B-B14F-4D97-AF65-F5344CB8AC3E}">
        <p14:creationId xmlns:p14="http://schemas.microsoft.com/office/powerpoint/2010/main" val="3561992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p:cNvPicPr>
            <a:picLocks noChangeAspect="1"/>
          </p:cNvPicPr>
          <p:nvPr/>
        </p:nvPicPr>
        <p:blipFill>
          <a:blip r:embed="rId3"/>
          <a:stretch>
            <a:fillRect/>
          </a:stretch>
        </p:blipFill>
        <p:spPr>
          <a:xfrm>
            <a:off x="477795" y="5328273"/>
            <a:ext cx="7405816" cy="1452552"/>
          </a:xfrm>
          <a:prstGeom prst="rect">
            <a:avLst/>
          </a:prstGeom>
        </p:spPr>
      </p:pic>
      <p:sp>
        <p:nvSpPr>
          <p:cNvPr id="12" name="矩形 11"/>
          <p:cNvSpPr/>
          <p:nvPr/>
        </p:nvSpPr>
        <p:spPr>
          <a:xfrm>
            <a:off x="1787395" y="6454036"/>
            <a:ext cx="1754875" cy="3267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p:cNvPicPr>
            <a:picLocks noChangeAspect="1"/>
          </p:cNvPicPr>
          <p:nvPr/>
        </p:nvPicPr>
        <p:blipFill>
          <a:blip r:embed="rId4"/>
          <a:stretch>
            <a:fillRect/>
          </a:stretch>
        </p:blipFill>
        <p:spPr>
          <a:xfrm>
            <a:off x="4172391" y="4131392"/>
            <a:ext cx="8019609" cy="1582017"/>
          </a:xfrm>
          <a:prstGeom prst="rect">
            <a:avLst/>
          </a:prstGeom>
        </p:spPr>
      </p:pic>
      <p:pic>
        <p:nvPicPr>
          <p:cNvPr id="3" name="圖片 2"/>
          <p:cNvPicPr>
            <a:picLocks noChangeAspect="1"/>
          </p:cNvPicPr>
          <p:nvPr/>
        </p:nvPicPr>
        <p:blipFill>
          <a:blip r:embed="rId5"/>
          <a:stretch>
            <a:fillRect/>
          </a:stretch>
        </p:blipFill>
        <p:spPr>
          <a:xfrm>
            <a:off x="157774" y="2989924"/>
            <a:ext cx="8033973" cy="1295029"/>
          </a:xfrm>
          <a:prstGeom prst="rect">
            <a:avLst/>
          </a:prstGeom>
        </p:spPr>
      </p:pic>
      <p:sp>
        <p:nvSpPr>
          <p:cNvPr id="6" name="Text Placeholder 1">
            <a:extLst>
              <a:ext uri="{FF2B5EF4-FFF2-40B4-BE49-F238E27FC236}">
                <a16:creationId xmlns:a16="http://schemas.microsoft.com/office/drawing/2014/main" id="{D735F7F3-C1B5-4B60-A00A-4EB618DDFB5A}"/>
              </a:ext>
            </a:extLst>
          </p:cNvPr>
          <p:cNvSpPr txBox="1">
            <a:spLocks/>
          </p:cNvSpPr>
          <p:nvPr/>
        </p:nvSpPr>
        <p:spPr>
          <a:xfrm>
            <a:off x="157774" y="694695"/>
            <a:ext cx="11573197" cy="724247"/>
          </a:xfrm>
          <a:prstGeom prst="rect">
            <a:avLst/>
          </a:prstGeom>
          <a:solidFill>
            <a:schemeClr val="bg1"/>
          </a:solidFill>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3200" b="1" dirty="0">
                <a:solidFill>
                  <a:srgbClr val="0070C0"/>
                </a:solidFill>
                <a:latin typeface="+mn-lt"/>
              </a:rPr>
              <a:t>Examples of Monte Carlo Simulation Prediction of Stock Prices  </a:t>
            </a:r>
          </a:p>
        </p:txBody>
      </p:sp>
      <p:sp>
        <p:nvSpPr>
          <p:cNvPr id="7" name="爆炸 1 6"/>
          <p:cNvSpPr/>
          <p:nvPr/>
        </p:nvSpPr>
        <p:spPr>
          <a:xfrm rot="21394716">
            <a:off x="7611190" y="2326562"/>
            <a:ext cx="3659867" cy="1446071"/>
          </a:xfrm>
          <a:prstGeom prst="irregularSeal1">
            <a:avLst/>
          </a:prstGeom>
          <a:ln w="381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000" b="1" dirty="0">
                <a:solidFill>
                  <a:srgbClr val="FF0000"/>
                </a:solidFill>
              </a:rPr>
              <a:t>It Works!</a:t>
            </a:r>
            <a:endParaRPr lang="zh-TW" altLang="en-US" sz="2000" b="1" dirty="0">
              <a:solidFill>
                <a:srgbClr val="FF0000"/>
              </a:solidFill>
            </a:endParaRPr>
          </a:p>
        </p:txBody>
      </p:sp>
      <p:sp>
        <p:nvSpPr>
          <p:cNvPr id="8" name="文字方塊 7"/>
          <p:cNvSpPr txBox="1"/>
          <p:nvPr/>
        </p:nvSpPr>
        <p:spPr>
          <a:xfrm>
            <a:off x="382608" y="1465664"/>
            <a:ext cx="11348363" cy="461665"/>
          </a:xfrm>
          <a:prstGeom prst="rect">
            <a:avLst/>
          </a:prstGeom>
          <a:noFill/>
        </p:spPr>
        <p:txBody>
          <a:bodyPr wrap="none" rtlCol="0">
            <a:spAutoFit/>
          </a:bodyPr>
          <a:lstStyle/>
          <a:p>
            <a:r>
              <a:rPr lang="en-US" altLang="zh-TW" sz="2400" b="1" dirty="0"/>
              <a:t>Monte Carlo is widely used in the financial world to predict commodity and stock prices</a:t>
            </a:r>
            <a:endParaRPr lang="zh-TW" altLang="en-US" sz="2400" b="1" dirty="0"/>
          </a:p>
        </p:txBody>
      </p:sp>
      <p:sp>
        <p:nvSpPr>
          <p:cNvPr id="9" name="文字方塊 8"/>
          <p:cNvSpPr txBox="1"/>
          <p:nvPr/>
        </p:nvSpPr>
        <p:spPr>
          <a:xfrm>
            <a:off x="477795" y="4586954"/>
            <a:ext cx="2734531" cy="400110"/>
          </a:xfrm>
          <a:prstGeom prst="rect">
            <a:avLst/>
          </a:prstGeom>
          <a:noFill/>
        </p:spPr>
        <p:txBody>
          <a:bodyPr wrap="none" rtlCol="0">
            <a:spAutoFit/>
          </a:bodyPr>
          <a:lstStyle/>
          <a:p>
            <a:r>
              <a:rPr lang="en-US" altLang="zh-TW" sz="2000" b="1" dirty="0"/>
              <a:t>Financial News Example</a:t>
            </a:r>
            <a:endParaRPr lang="zh-TW" altLang="en-US" sz="2000" b="1" dirty="0"/>
          </a:p>
        </p:txBody>
      </p:sp>
      <p:sp>
        <p:nvSpPr>
          <p:cNvPr id="10" name="矩形 9"/>
          <p:cNvSpPr/>
          <p:nvPr/>
        </p:nvSpPr>
        <p:spPr>
          <a:xfrm>
            <a:off x="5033913" y="3733015"/>
            <a:ext cx="1150777" cy="3592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4580711" y="5137135"/>
            <a:ext cx="1912574" cy="3592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11708091" y="6492753"/>
            <a:ext cx="301686" cy="369332"/>
          </a:xfrm>
          <a:prstGeom prst="rect">
            <a:avLst/>
          </a:prstGeom>
          <a:noFill/>
        </p:spPr>
        <p:txBody>
          <a:bodyPr wrap="none" rtlCol="0">
            <a:spAutoFit/>
          </a:bodyPr>
          <a:lstStyle/>
          <a:p>
            <a:r>
              <a:rPr lang="en-US" altLang="zh-TW" dirty="0"/>
              <a:t>4</a:t>
            </a:r>
            <a:endParaRPr lang="zh-TW" altLang="en-US" dirty="0"/>
          </a:p>
        </p:txBody>
      </p:sp>
      <p:pic>
        <p:nvPicPr>
          <p:cNvPr id="5" name="圖片 4"/>
          <p:cNvPicPr>
            <a:picLocks noChangeAspect="1"/>
          </p:cNvPicPr>
          <p:nvPr/>
        </p:nvPicPr>
        <p:blipFill>
          <a:blip r:embed="rId6"/>
          <a:stretch>
            <a:fillRect/>
          </a:stretch>
        </p:blipFill>
        <p:spPr>
          <a:xfrm>
            <a:off x="382608" y="1948077"/>
            <a:ext cx="7188693" cy="1233880"/>
          </a:xfrm>
          <a:prstGeom prst="rect">
            <a:avLst/>
          </a:prstGeom>
        </p:spPr>
      </p:pic>
      <p:sp>
        <p:nvSpPr>
          <p:cNvPr id="15" name="矩形 14"/>
          <p:cNvSpPr/>
          <p:nvPr/>
        </p:nvSpPr>
        <p:spPr>
          <a:xfrm>
            <a:off x="2149932" y="2846383"/>
            <a:ext cx="1790472" cy="3355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11854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66660" y="208412"/>
            <a:ext cx="10515600" cy="1325563"/>
          </a:xfrm>
        </p:spPr>
        <p:txBody>
          <a:bodyPr>
            <a:normAutofit/>
          </a:bodyPr>
          <a:lstStyle/>
          <a:p>
            <a:pPr algn="ctr"/>
            <a:br>
              <a:rPr lang="en-US" altLang="zh-TW" sz="3200" b="1" dirty="0">
                <a:solidFill>
                  <a:srgbClr val="0070C0"/>
                </a:solidFill>
                <a:latin typeface="+mn-lt"/>
                <a:cs typeface="Times New Roman" pitchFamily="18" charset="0"/>
              </a:rPr>
            </a:br>
            <a:r>
              <a:rPr lang="en-US" altLang="zh-TW" sz="3200" b="1" dirty="0">
                <a:solidFill>
                  <a:srgbClr val="0070C0"/>
                </a:solidFill>
                <a:latin typeface="+mn-lt"/>
                <a:cs typeface="Times New Roman" pitchFamily="18" charset="0"/>
              </a:rPr>
              <a:t>The Goal of this Project</a:t>
            </a:r>
            <a:endParaRPr lang="zh-TW" altLang="en-US" sz="3200" dirty="0">
              <a:solidFill>
                <a:srgbClr val="0070C0"/>
              </a:solidFill>
              <a:latin typeface="+mn-lt"/>
            </a:endParaRPr>
          </a:p>
        </p:txBody>
      </p:sp>
      <p:sp>
        <p:nvSpPr>
          <p:cNvPr id="3" name="內容版面配置區 2"/>
          <p:cNvSpPr>
            <a:spLocks noGrp="1"/>
          </p:cNvSpPr>
          <p:nvPr>
            <p:ph idx="1"/>
          </p:nvPr>
        </p:nvSpPr>
        <p:spPr>
          <a:xfrm>
            <a:off x="-3363028" y="2082525"/>
            <a:ext cx="2349237" cy="4351338"/>
          </a:xfrm>
        </p:spPr>
        <p:txBody>
          <a:bodyPr>
            <a:normAutofit fontScale="70000" lnSpcReduction="20000"/>
          </a:bodyPr>
          <a:lstStyle/>
          <a:p>
            <a:endParaRPr lang="en-US" altLang="zh-TW" dirty="0">
              <a:cs typeface="Times New Roman" panose="02020603050405020304" pitchFamily="18" charset="0"/>
            </a:endParaRPr>
          </a:p>
          <a:p>
            <a:pPr>
              <a:buFont typeface="Wingdings" panose="05000000000000000000" pitchFamily="2" charset="2"/>
              <a:buChar char="n"/>
            </a:pPr>
            <a:r>
              <a:rPr lang="en-US" altLang="zh-TW" sz="2400" b="1" dirty="0">
                <a:cs typeface="Times New Roman" pitchFamily="18" charset="0"/>
              </a:rPr>
              <a:t>  </a:t>
            </a:r>
            <a:r>
              <a:rPr lang="en-US" altLang="zh-TW" sz="2800" b="1" dirty="0">
                <a:cs typeface="Times New Roman" pitchFamily="18" charset="0"/>
              </a:rPr>
              <a:t>Goal</a:t>
            </a:r>
            <a:endParaRPr lang="en-US" altLang="zh-TW" sz="2400" dirty="0">
              <a:cs typeface="Times New Roman" panose="02020603050405020304" pitchFamily="18" charset="0"/>
            </a:endParaRPr>
          </a:p>
          <a:p>
            <a:endParaRPr lang="en-US" altLang="zh-TW" sz="2400" b="1" dirty="0">
              <a:solidFill>
                <a:schemeClr val="accent1">
                  <a:lumMod val="75000"/>
                </a:schemeClr>
              </a:solidFill>
              <a:cs typeface="Times New Roman" panose="02020603050405020304" pitchFamily="18" charset="0"/>
            </a:endParaRPr>
          </a:p>
          <a:p>
            <a:pPr marL="457200" indent="-457200">
              <a:buFont typeface="+mj-lt"/>
              <a:buAutoNum type="arabicPeriod"/>
            </a:pPr>
            <a:r>
              <a:rPr lang="en-US" altLang="zh-TW" sz="2400" b="1" dirty="0">
                <a:solidFill>
                  <a:schemeClr val="accent1">
                    <a:lumMod val="75000"/>
                  </a:schemeClr>
                </a:solidFill>
                <a:cs typeface="Times New Roman" panose="02020603050405020304" pitchFamily="18" charset="0"/>
              </a:rPr>
              <a:t>To simulate a basic Brownian motion of particles suspended in a medium.</a:t>
            </a:r>
          </a:p>
          <a:p>
            <a:pPr marL="457200" indent="-457200">
              <a:buFont typeface="+mj-lt"/>
              <a:buAutoNum type="arabicPeriod"/>
            </a:pPr>
            <a:endParaRPr lang="en-US" altLang="zh-TW" sz="2400" b="1" dirty="0">
              <a:solidFill>
                <a:schemeClr val="accent1">
                  <a:lumMod val="75000"/>
                </a:schemeClr>
              </a:solidFill>
              <a:cs typeface="Times New Roman" panose="02020603050405020304" pitchFamily="18" charset="0"/>
            </a:endParaRPr>
          </a:p>
          <a:p>
            <a:pPr marL="457200" indent="-457200">
              <a:buFont typeface="+mj-lt"/>
              <a:buAutoNum type="arabicPeriod"/>
            </a:pPr>
            <a:r>
              <a:rPr lang="en-US" altLang="zh-TW" sz="2400" b="1" dirty="0">
                <a:solidFill>
                  <a:schemeClr val="accent1">
                    <a:lumMod val="75000"/>
                  </a:schemeClr>
                </a:solidFill>
                <a:cs typeface="Times New Roman" panose="02020603050405020304" pitchFamily="18" charset="0"/>
              </a:rPr>
              <a:t>Using Brownian Motion to predict the stock price.</a:t>
            </a:r>
          </a:p>
          <a:p>
            <a:pPr marL="457200" indent="-457200">
              <a:buFont typeface="+mj-lt"/>
              <a:buAutoNum type="arabicPeriod"/>
            </a:pPr>
            <a:endParaRPr lang="en-US" altLang="zh-TW" sz="2400" b="1" dirty="0">
              <a:solidFill>
                <a:schemeClr val="accent1">
                  <a:lumMod val="75000"/>
                </a:schemeClr>
              </a:solidFill>
              <a:cs typeface="Times New Roman" panose="02020603050405020304" pitchFamily="18" charset="0"/>
            </a:endParaRPr>
          </a:p>
          <a:p>
            <a:pPr marL="457200" indent="-457200">
              <a:buFont typeface="+mj-lt"/>
              <a:buAutoNum type="arabicPeriod"/>
            </a:pPr>
            <a:r>
              <a:rPr lang="en-US" altLang="zh-TW" sz="2400" b="1" dirty="0">
                <a:solidFill>
                  <a:schemeClr val="accent1">
                    <a:lumMod val="75000"/>
                  </a:schemeClr>
                </a:solidFill>
                <a:cs typeface="Times New Roman" panose="02020603050405020304" pitchFamily="18" charset="0"/>
              </a:rPr>
              <a:t>Compare results with Monte Carlo simulation.</a:t>
            </a:r>
            <a:endParaRPr lang="zh-TW" altLang="en-US" sz="2400" b="1" dirty="0">
              <a:solidFill>
                <a:schemeClr val="accent1">
                  <a:lumMod val="75000"/>
                </a:schemeClr>
              </a:solidFill>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06148-D922-45D1-AB22-49FCCC32EA9B}" type="slidenum">
              <a:rPr kumimoji="0" lang="zh-TW" altLang="en-US" sz="900" b="0" i="0" u="none" strike="noStrike" kern="1200" cap="none" spc="0" normalizeH="0" baseline="0" noProof="0" smtClean="0">
                <a:ln>
                  <a:noFill/>
                </a:ln>
                <a:solidFill>
                  <a:prstClr val="black">
                    <a:tint val="75000"/>
                  </a:prstClr>
                </a:solidFill>
                <a:effectLst/>
                <a:uLnTx/>
                <a:uFillTx/>
                <a:latin typeface="Calibri"/>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900" b="0" i="0" u="none" strike="noStrike" kern="1200" cap="none" spc="0" normalizeH="0" baseline="0" noProof="0">
              <a:ln>
                <a:noFill/>
              </a:ln>
              <a:solidFill>
                <a:prstClr val="black">
                  <a:tint val="75000"/>
                </a:prstClr>
              </a:solidFill>
              <a:effectLst/>
              <a:uLnTx/>
              <a:uFillTx/>
              <a:latin typeface="Calibri"/>
              <a:ea typeface="新細明體" panose="02020500000000000000" pitchFamily="18" charset="-120"/>
              <a:cs typeface="+mn-cs"/>
            </a:endParaRPr>
          </a:p>
        </p:txBody>
      </p:sp>
      <p:grpSp>
        <p:nvGrpSpPr>
          <p:cNvPr id="6" name="Group 105">
            <a:extLst>
              <a:ext uri="{FF2B5EF4-FFF2-40B4-BE49-F238E27FC236}">
                <a16:creationId xmlns:a16="http://schemas.microsoft.com/office/drawing/2014/main" id="{479F79CB-6415-4E50-803B-62850192E288}"/>
              </a:ext>
            </a:extLst>
          </p:cNvPr>
          <p:cNvGrpSpPr/>
          <p:nvPr/>
        </p:nvGrpSpPr>
        <p:grpSpPr>
          <a:xfrm>
            <a:off x="7512057" y="2109204"/>
            <a:ext cx="4290082" cy="4934465"/>
            <a:chOff x="631838" y="2203105"/>
            <a:chExt cx="5383089" cy="3796702"/>
          </a:xfrm>
        </p:grpSpPr>
        <p:grpSp>
          <p:nvGrpSpPr>
            <p:cNvPr id="7" name="Group 3">
              <a:extLst>
                <a:ext uri="{FF2B5EF4-FFF2-40B4-BE49-F238E27FC236}">
                  <a16:creationId xmlns:a16="http://schemas.microsoft.com/office/drawing/2014/main" id="{AEF1721C-6EC5-416A-BB2E-4BF5991DE7A2}"/>
                </a:ext>
              </a:extLst>
            </p:cNvPr>
            <p:cNvGrpSpPr/>
            <p:nvPr/>
          </p:nvGrpSpPr>
          <p:grpSpPr>
            <a:xfrm>
              <a:off x="3093774" y="3681951"/>
              <a:ext cx="188449" cy="1471350"/>
              <a:chOff x="10641180" y="438150"/>
              <a:chExt cx="247650" cy="1828800"/>
            </a:xfrm>
            <a:solidFill>
              <a:srgbClr val="2C2F45"/>
            </a:solidFill>
          </p:grpSpPr>
          <p:sp>
            <p:nvSpPr>
              <p:cNvPr id="77" name="Rectangle: Rounded Corners 76">
                <a:extLst>
                  <a:ext uri="{FF2B5EF4-FFF2-40B4-BE49-F238E27FC236}">
                    <a16:creationId xmlns:a16="http://schemas.microsoft.com/office/drawing/2014/main" id="{C9CD1B63-5EE1-48F3-82C1-1BF8CB7017B1}"/>
                  </a:ext>
                </a:extLst>
              </p:cNvPr>
              <p:cNvSpPr/>
              <p:nvPr/>
            </p:nvSpPr>
            <p:spPr>
              <a:xfrm>
                <a:off x="10751285" y="438150"/>
                <a:ext cx="27432" cy="1828800"/>
              </a:xfrm>
              <a:prstGeom prst="roundRect">
                <a:avLst>
                  <a:gd name="adj" fmla="val 50000"/>
                </a:avLst>
              </a:prstGeom>
              <a:solidFill>
                <a:srgbClr val="E6260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sp>
            <p:nvSpPr>
              <p:cNvPr id="78" name="Rectangle: Rounded Corners 77">
                <a:extLst>
                  <a:ext uri="{FF2B5EF4-FFF2-40B4-BE49-F238E27FC236}">
                    <a16:creationId xmlns:a16="http://schemas.microsoft.com/office/drawing/2014/main" id="{F0E713FD-E0A3-44B6-9ACC-5F5FF16349BC}"/>
                  </a:ext>
                </a:extLst>
              </p:cNvPr>
              <p:cNvSpPr/>
              <p:nvPr/>
            </p:nvSpPr>
            <p:spPr>
              <a:xfrm>
                <a:off x="10641180" y="1044532"/>
                <a:ext cx="247650" cy="970170"/>
              </a:xfrm>
              <a:prstGeom prst="roundRect">
                <a:avLst>
                  <a:gd name="adj" fmla="val 50000"/>
                </a:avLst>
              </a:prstGeom>
              <a:solidFill>
                <a:srgbClr val="E6260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grpSp>
        <p:grpSp>
          <p:nvGrpSpPr>
            <p:cNvPr id="8" name="Group 4">
              <a:extLst>
                <a:ext uri="{FF2B5EF4-FFF2-40B4-BE49-F238E27FC236}">
                  <a16:creationId xmlns:a16="http://schemas.microsoft.com/office/drawing/2014/main" id="{4F4B8B99-E463-4E96-8EE0-7421C5C9D83C}"/>
                </a:ext>
              </a:extLst>
            </p:cNvPr>
            <p:cNvGrpSpPr/>
            <p:nvPr/>
          </p:nvGrpSpPr>
          <p:grpSpPr>
            <a:xfrm>
              <a:off x="1066168" y="4251632"/>
              <a:ext cx="188449" cy="1391622"/>
              <a:chOff x="10641180" y="-97372"/>
              <a:chExt cx="247650" cy="1828800"/>
            </a:xfrm>
            <a:solidFill>
              <a:srgbClr val="2C2F45"/>
            </a:solidFill>
          </p:grpSpPr>
          <p:sp>
            <p:nvSpPr>
              <p:cNvPr id="75" name="Rectangle: Rounded Corners 74">
                <a:extLst>
                  <a:ext uri="{FF2B5EF4-FFF2-40B4-BE49-F238E27FC236}">
                    <a16:creationId xmlns:a16="http://schemas.microsoft.com/office/drawing/2014/main" id="{CE72B77A-2280-4BB8-B783-6EA37390C8CC}"/>
                  </a:ext>
                </a:extLst>
              </p:cNvPr>
              <p:cNvSpPr/>
              <p:nvPr/>
            </p:nvSpPr>
            <p:spPr>
              <a:xfrm>
                <a:off x="10751285" y="-97372"/>
                <a:ext cx="27432" cy="1828800"/>
              </a:xfrm>
              <a:prstGeom prst="roundRect">
                <a:avLst>
                  <a:gd name="adj" fmla="val 50000"/>
                </a:avLst>
              </a:prstGeom>
              <a:solidFill>
                <a:srgbClr val="E6260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sp>
            <p:nvSpPr>
              <p:cNvPr id="76" name="Rectangle: Rounded Corners 75">
                <a:extLst>
                  <a:ext uri="{FF2B5EF4-FFF2-40B4-BE49-F238E27FC236}">
                    <a16:creationId xmlns:a16="http://schemas.microsoft.com/office/drawing/2014/main" id="{C781406C-1762-4D67-ADA9-D5408DDDB62F}"/>
                  </a:ext>
                </a:extLst>
              </p:cNvPr>
              <p:cNvSpPr/>
              <p:nvPr/>
            </p:nvSpPr>
            <p:spPr>
              <a:xfrm>
                <a:off x="10641180" y="509010"/>
                <a:ext cx="247650" cy="759880"/>
              </a:xfrm>
              <a:prstGeom prst="roundRect">
                <a:avLst>
                  <a:gd name="adj" fmla="val 50000"/>
                </a:avLst>
              </a:prstGeom>
              <a:solidFill>
                <a:srgbClr val="E6260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grpSp>
        <p:grpSp>
          <p:nvGrpSpPr>
            <p:cNvPr id="9" name="Group 5">
              <a:extLst>
                <a:ext uri="{FF2B5EF4-FFF2-40B4-BE49-F238E27FC236}">
                  <a16:creationId xmlns:a16="http://schemas.microsoft.com/office/drawing/2014/main" id="{0D6C540B-3A82-4FCA-A04A-49A3FBD8096A}"/>
                </a:ext>
              </a:extLst>
            </p:cNvPr>
            <p:cNvGrpSpPr/>
            <p:nvPr/>
          </p:nvGrpSpPr>
          <p:grpSpPr>
            <a:xfrm>
              <a:off x="3773986" y="3163042"/>
              <a:ext cx="188449" cy="1600365"/>
              <a:chOff x="10641180" y="362514"/>
              <a:chExt cx="247650" cy="1989158"/>
            </a:xfrm>
            <a:solidFill>
              <a:srgbClr val="07A398"/>
            </a:solidFill>
          </p:grpSpPr>
          <p:sp>
            <p:nvSpPr>
              <p:cNvPr id="73" name="Rectangle: Rounded Corners 72">
                <a:extLst>
                  <a:ext uri="{FF2B5EF4-FFF2-40B4-BE49-F238E27FC236}">
                    <a16:creationId xmlns:a16="http://schemas.microsoft.com/office/drawing/2014/main" id="{914F1A87-3155-4D90-8005-084FA7A87EA6}"/>
                  </a:ext>
                </a:extLst>
              </p:cNvPr>
              <p:cNvSpPr/>
              <p:nvPr/>
            </p:nvSpPr>
            <p:spPr>
              <a:xfrm>
                <a:off x="10751289" y="362514"/>
                <a:ext cx="27432" cy="1989158"/>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sp>
            <p:nvSpPr>
              <p:cNvPr id="74" name="Rectangle: Rounded Corners 73">
                <a:extLst>
                  <a:ext uri="{FF2B5EF4-FFF2-40B4-BE49-F238E27FC236}">
                    <a16:creationId xmlns:a16="http://schemas.microsoft.com/office/drawing/2014/main" id="{A4FDCF1B-F272-4277-A4E9-C2139477CD41}"/>
                  </a:ext>
                </a:extLst>
              </p:cNvPr>
              <p:cNvSpPr/>
              <p:nvPr/>
            </p:nvSpPr>
            <p:spPr>
              <a:xfrm>
                <a:off x="10641180" y="494815"/>
                <a:ext cx="247650" cy="1611559"/>
              </a:xfrm>
              <a:prstGeom prst="roundRect">
                <a:avLst>
                  <a:gd name="adj" fmla="val 46154"/>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grpSp>
        <p:grpSp>
          <p:nvGrpSpPr>
            <p:cNvPr id="10" name="Group 7">
              <a:extLst>
                <a:ext uri="{FF2B5EF4-FFF2-40B4-BE49-F238E27FC236}">
                  <a16:creationId xmlns:a16="http://schemas.microsoft.com/office/drawing/2014/main" id="{BE77F749-4AD0-4EC8-AB16-DA5FEF28F524}"/>
                </a:ext>
              </a:extLst>
            </p:cNvPr>
            <p:cNvGrpSpPr/>
            <p:nvPr/>
          </p:nvGrpSpPr>
          <p:grpSpPr>
            <a:xfrm>
              <a:off x="1505203" y="4311432"/>
              <a:ext cx="188449" cy="834973"/>
              <a:chOff x="10641180" y="500718"/>
              <a:chExt cx="247650" cy="1097280"/>
            </a:xfrm>
            <a:solidFill>
              <a:srgbClr val="07A398"/>
            </a:solidFill>
          </p:grpSpPr>
          <p:sp>
            <p:nvSpPr>
              <p:cNvPr id="71" name="Rectangle: Rounded Corners 68">
                <a:extLst>
                  <a:ext uri="{FF2B5EF4-FFF2-40B4-BE49-F238E27FC236}">
                    <a16:creationId xmlns:a16="http://schemas.microsoft.com/office/drawing/2014/main" id="{527B3F72-44B5-41B1-BC91-0127C07186AE}"/>
                  </a:ext>
                </a:extLst>
              </p:cNvPr>
              <p:cNvSpPr/>
              <p:nvPr/>
            </p:nvSpPr>
            <p:spPr>
              <a:xfrm>
                <a:off x="10751289" y="500718"/>
                <a:ext cx="27432" cy="109728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sp>
            <p:nvSpPr>
              <p:cNvPr id="72" name="Rectangle: Rounded Corners 69">
                <a:extLst>
                  <a:ext uri="{FF2B5EF4-FFF2-40B4-BE49-F238E27FC236}">
                    <a16:creationId xmlns:a16="http://schemas.microsoft.com/office/drawing/2014/main" id="{1F7FD6F5-F9F5-4293-A572-6F0C69CA8548}"/>
                  </a:ext>
                </a:extLst>
              </p:cNvPr>
              <p:cNvSpPr/>
              <p:nvPr/>
            </p:nvSpPr>
            <p:spPr>
              <a:xfrm>
                <a:off x="10641180" y="741341"/>
                <a:ext cx="247650" cy="616035"/>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grpSp>
        <p:grpSp>
          <p:nvGrpSpPr>
            <p:cNvPr id="11" name="Group 8">
              <a:extLst>
                <a:ext uri="{FF2B5EF4-FFF2-40B4-BE49-F238E27FC236}">
                  <a16:creationId xmlns:a16="http://schemas.microsoft.com/office/drawing/2014/main" id="{B5662804-5202-478F-9572-B94579245D1C}"/>
                </a:ext>
              </a:extLst>
            </p:cNvPr>
            <p:cNvGrpSpPr/>
            <p:nvPr/>
          </p:nvGrpSpPr>
          <p:grpSpPr>
            <a:xfrm>
              <a:off x="2202123" y="4608185"/>
              <a:ext cx="188449" cy="1391622"/>
              <a:chOff x="10630391" y="1182550"/>
              <a:chExt cx="247650" cy="1828800"/>
            </a:xfrm>
            <a:solidFill>
              <a:srgbClr val="07A398"/>
            </a:solidFill>
          </p:grpSpPr>
          <p:sp>
            <p:nvSpPr>
              <p:cNvPr id="69" name="Rectangle: Rounded Corners 66">
                <a:extLst>
                  <a:ext uri="{FF2B5EF4-FFF2-40B4-BE49-F238E27FC236}">
                    <a16:creationId xmlns:a16="http://schemas.microsoft.com/office/drawing/2014/main" id="{0D2DB01A-C170-4AD8-B889-8C3A2CBC5BAD}"/>
                  </a:ext>
                </a:extLst>
              </p:cNvPr>
              <p:cNvSpPr/>
              <p:nvPr/>
            </p:nvSpPr>
            <p:spPr>
              <a:xfrm>
                <a:off x="10722133" y="1182550"/>
                <a:ext cx="27432" cy="18288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cs typeface="+mn-cs"/>
                </a:endParaRPr>
              </a:p>
            </p:txBody>
          </p:sp>
          <p:sp>
            <p:nvSpPr>
              <p:cNvPr id="70" name="Rectangle: Rounded Corners 67">
                <a:extLst>
                  <a:ext uri="{FF2B5EF4-FFF2-40B4-BE49-F238E27FC236}">
                    <a16:creationId xmlns:a16="http://schemas.microsoft.com/office/drawing/2014/main" id="{9CE91157-4493-4D14-AF1F-80013EC483C5}"/>
                  </a:ext>
                </a:extLst>
              </p:cNvPr>
              <p:cNvSpPr/>
              <p:nvPr/>
            </p:nvSpPr>
            <p:spPr>
              <a:xfrm>
                <a:off x="10630391" y="1455616"/>
                <a:ext cx="247650" cy="724247"/>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cs typeface="+mn-cs"/>
                </a:endParaRPr>
              </a:p>
            </p:txBody>
          </p:sp>
        </p:grpSp>
        <p:grpSp>
          <p:nvGrpSpPr>
            <p:cNvPr id="12" name="Group 9">
              <a:extLst>
                <a:ext uri="{FF2B5EF4-FFF2-40B4-BE49-F238E27FC236}">
                  <a16:creationId xmlns:a16="http://schemas.microsoft.com/office/drawing/2014/main" id="{DAB9729E-8361-4C7B-BEB1-7620922FFEA7}"/>
                </a:ext>
              </a:extLst>
            </p:cNvPr>
            <p:cNvGrpSpPr/>
            <p:nvPr/>
          </p:nvGrpSpPr>
          <p:grpSpPr>
            <a:xfrm>
              <a:off x="4445791" y="2665159"/>
              <a:ext cx="188449" cy="1391622"/>
              <a:chOff x="10662635" y="438150"/>
              <a:chExt cx="247650" cy="1828800"/>
            </a:xfrm>
            <a:solidFill>
              <a:srgbClr val="07A398"/>
            </a:solidFill>
          </p:grpSpPr>
          <p:sp>
            <p:nvSpPr>
              <p:cNvPr id="67" name="Rectangle: Rounded Corners 64">
                <a:extLst>
                  <a:ext uri="{FF2B5EF4-FFF2-40B4-BE49-F238E27FC236}">
                    <a16:creationId xmlns:a16="http://schemas.microsoft.com/office/drawing/2014/main" id="{8E1B36EC-2854-4E74-9F85-9E2906FBAA2B}"/>
                  </a:ext>
                </a:extLst>
              </p:cNvPr>
              <p:cNvSpPr/>
              <p:nvPr/>
            </p:nvSpPr>
            <p:spPr>
              <a:xfrm>
                <a:off x="10772727" y="438150"/>
                <a:ext cx="27432" cy="18288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sp>
            <p:nvSpPr>
              <p:cNvPr id="68" name="Rectangle: Rounded Corners 65">
                <a:extLst>
                  <a:ext uri="{FF2B5EF4-FFF2-40B4-BE49-F238E27FC236}">
                    <a16:creationId xmlns:a16="http://schemas.microsoft.com/office/drawing/2014/main" id="{1D32B25B-BA87-41AB-BDCF-DEA6BF782246}"/>
                  </a:ext>
                </a:extLst>
              </p:cNvPr>
              <p:cNvSpPr/>
              <p:nvPr/>
            </p:nvSpPr>
            <p:spPr>
              <a:xfrm>
                <a:off x="10662635" y="736515"/>
                <a:ext cx="247650" cy="1014902"/>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cs typeface="+mn-cs"/>
                </a:endParaRPr>
              </a:p>
            </p:txBody>
          </p:sp>
        </p:grpSp>
        <p:grpSp>
          <p:nvGrpSpPr>
            <p:cNvPr id="13" name="Group 10">
              <a:extLst>
                <a:ext uri="{FF2B5EF4-FFF2-40B4-BE49-F238E27FC236}">
                  <a16:creationId xmlns:a16="http://schemas.microsoft.com/office/drawing/2014/main" id="{E305B3EA-26D9-45B5-A048-E342E15EA070}"/>
                </a:ext>
              </a:extLst>
            </p:cNvPr>
            <p:cNvGrpSpPr/>
            <p:nvPr/>
          </p:nvGrpSpPr>
          <p:grpSpPr>
            <a:xfrm>
              <a:off x="3998271" y="2905435"/>
              <a:ext cx="188449" cy="834973"/>
              <a:chOff x="10641180" y="500718"/>
              <a:chExt cx="247650" cy="1097280"/>
            </a:xfrm>
            <a:solidFill>
              <a:srgbClr val="07A398"/>
            </a:solidFill>
          </p:grpSpPr>
          <p:sp>
            <p:nvSpPr>
              <p:cNvPr id="65" name="Rectangle: Rounded Corners 62">
                <a:extLst>
                  <a:ext uri="{FF2B5EF4-FFF2-40B4-BE49-F238E27FC236}">
                    <a16:creationId xmlns:a16="http://schemas.microsoft.com/office/drawing/2014/main" id="{B082DBFC-3A62-4606-B850-0F17744B92AE}"/>
                  </a:ext>
                </a:extLst>
              </p:cNvPr>
              <p:cNvSpPr/>
              <p:nvPr/>
            </p:nvSpPr>
            <p:spPr>
              <a:xfrm>
                <a:off x="10751289" y="500718"/>
                <a:ext cx="27432" cy="109728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sp>
            <p:nvSpPr>
              <p:cNvPr id="66" name="Rectangle: Rounded Corners 63">
                <a:extLst>
                  <a:ext uri="{FF2B5EF4-FFF2-40B4-BE49-F238E27FC236}">
                    <a16:creationId xmlns:a16="http://schemas.microsoft.com/office/drawing/2014/main" id="{24C537CB-49CA-4B8E-959A-54191FE21711}"/>
                  </a:ext>
                </a:extLst>
              </p:cNvPr>
              <p:cNvSpPr/>
              <p:nvPr/>
            </p:nvSpPr>
            <p:spPr>
              <a:xfrm>
                <a:off x="10641180" y="741341"/>
                <a:ext cx="247650" cy="389377"/>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grpSp>
        <p:grpSp>
          <p:nvGrpSpPr>
            <p:cNvPr id="14" name="Group 11">
              <a:extLst>
                <a:ext uri="{FF2B5EF4-FFF2-40B4-BE49-F238E27FC236}">
                  <a16:creationId xmlns:a16="http://schemas.microsoft.com/office/drawing/2014/main" id="{06CECDE6-CAED-4BB8-9DC1-DD14B86E88FA}"/>
                </a:ext>
              </a:extLst>
            </p:cNvPr>
            <p:cNvGrpSpPr/>
            <p:nvPr/>
          </p:nvGrpSpPr>
          <p:grpSpPr>
            <a:xfrm>
              <a:off x="4214813" y="2810823"/>
              <a:ext cx="188449" cy="1391622"/>
              <a:chOff x="10641180" y="438150"/>
              <a:chExt cx="247650" cy="1828800"/>
            </a:xfrm>
            <a:solidFill>
              <a:srgbClr val="2C2F45"/>
            </a:solidFill>
          </p:grpSpPr>
          <p:sp>
            <p:nvSpPr>
              <p:cNvPr id="63" name="Rectangle: Rounded Corners 60">
                <a:extLst>
                  <a:ext uri="{FF2B5EF4-FFF2-40B4-BE49-F238E27FC236}">
                    <a16:creationId xmlns:a16="http://schemas.microsoft.com/office/drawing/2014/main" id="{9C59C358-4533-403E-82C4-76BDACBA6E9D}"/>
                  </a:ext>
                </a:extLst>
              </p:cNvPr>
              <p:cNvSpPr/>
              <p:nvPr/>
            </p:nvSpPr>
            <p:spPr>
              <a:xfrm>
                <a:off x="10751285" y="438150"/>
                <a:ext cx="27432" cy="1828800"/>
              </a:xfrm>
              <a:prstGeom prst="roundRect">
                <a:avLst>
                  <a:gd name="adj" fmla="val 50000"/>
                </a:avLst>
              </a:prstGeom>
              <a:solidFill>
                <a:srgbClr val="E6260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sp>
            <p:nvSpPr>
              <p:cNvPr id="64" name="Rectangle: Rounded Corners 61">
                <a:extLst>
                  <a:ext uri="{FF2B5EF4-FFF2-40B4-BE49-F238E27FC236}">
                    <a16:creationId xmlns:a16="http://schemas.microsoft.com/office/drawing/2014/main" id="{EF5A75A7-203D-4FEA-BF8C-89534C29795A}"/>
                  </a:ext>
                </a:extLst>
              </p:cNvPr>
              <p:cNvSpPr/>
              <p:nvPr/>
            </p:nvSpPr>
            <p:spPr>
              <a:xfrm>
                <a:off x="10641180" y="1044532"/>
                <a:ext cx="247650" cy="616035"/>
              </a:xfrm>
              <a:prstGeom prst="roundRect">
                <a:avLst>
                  <a:gd name="adj" fmla="val 50000"/>
                </a:avLst>
              </a:prstGeom>
              <a:solidFill>
                <a:srgbClr val="E6260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grpSp>
        <p:grpSp>
          <p:nvGrpSpPr>
            <p:cNvPr id="15" name="Group 12">
              <a:extLst>
                <a:ext uri="{FF2B5EF4-FFF2-40B4-BE49-F238E27FC236}">
                  <a16:creationId xmlns:a16="http://schemas.microsoft.com/office/drawing/2014/main" id="{D56CD5D2-43BE-4286-8923-569081B3D663}"/>
                </a:ext>
              </a:extLst>
            </p:cNvPr>
            <p:cNvGrpSpPr/>
            <p:nvPr/>
          </p:nvGrpSpPr>
          <p:grpSpPr>
            <a:xfrm>
              <a:off x="1746380" y="4312354"/>
              <a:ext cx="188449" cy="1391622"/>
              <a:chOff x="10653055" y="438150"/>
              <a:chExt cx="247650" cy="1828800"/>
            </a:xfrm>
            <a:solidFill>
              <a:srgbClr val="2C2F45"/>
            </a:solidFill>
          </p:grpSpPr>
          <p:sp>
            <p:nvSpPr>
              <p:cNvPr id="61" name="Rectangle: Rounded Corners 58">
                <a:extLst>
                  <a:ext uri="{FF2B5EF4-FFF2-40B4-BE49-F238E27FC236}">
                    <a16:creationId xmlns:a16="http://schemas.microsoft.com/office/drawing/2014/main" id="{DAC9F09F-6AE2-4D27-A575-3CF7114120BA}"/>
                  </a:ext>
                </a:extLst>
              </p:cNvPr>
              <p:cNvSpPr/>
              <p:nvPr/>
            </p:nvSpPr>
            <p:spPr>
              <a:xfrm>
                <a:off x="10751292" y="438150"/>
                <a:ext cx="27432" cy="1828800"/>
              </a:xfrm>
              <a:prstGeom prst="roundRect">
                <a:avLst>
                  <a:gd name="adj" fmla="val 50000"/>
                </a:avLst>
              </a:prstGeom>
              <a:solidFill>
                <a:srgbClr val="E6260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sp>
            <p:nvSpPr>
              <p:cNvPr id="62" name="Rectangle: Rounded Corners 59">
                <a:extLst>
                  <a:ext uri="{FF2B5EF4-FFF2-40B4-BE49-F238E27FC236}">
                    <a16:creationId xmlns:a16="http://schemas.microsoft.com/office/drawing/2014/main" id="{9119CE6D-00CE-43FA-BE96-0617876F1285}"/>
                  </a:ext>
                </a:extLst>
              </p:cNvPr>
              <p:cNvSpPr/>
              <p:nvPr/>
            </p:nvSpPr>
            <p:spPr>
              <a:xfrm>
                <a:off x="10653055" y="682991"/>
                <a:ext cx="247650" cy="1056674"/>
              </a:xfrm>
              <a:prstGeom prst="roundRect">
                <a:avLst>
                  <a:gd name="adj" fmla="val 50000"/>
                </a:avLst>
              </a:prstGeom>
              <a:solidFill>
                <a:srgbClr val="E6260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grpSp>
        <p:grpSp>
          <p:nvGrpSpPr>
            <p:cNvPr id="16" name="Group 13">
              <a:extLst>
                <a:ext uri="{FF2B5EF4-FFF2-40B4-BE49-F238E27FC236}">
                  <a16:creationId xmlns:a16="http://schemas.microsoft.com/office/drawing/2014/main" id="{0CF48D70-A956-4EAB-90A5-29764D026295}"/>
                </a:ext>
              </a:extLst>
            </p:cNvPr>
            <p:cNvGrpSpPr/>
            <p:nvPr/>
          </p:nvGrpSpPr>
          <p:grpSpPr>
            <a:xfrm>
              <a:off x="1969485" y="4763407"/>
              <a:ext cx="188449" cy="834973"/>
              <a:chOff x="10641180" y="500718"/>
              <a:chExt cx="247650" cy="1097280"/>
            </a:xfrm>
            <a:solidFill>
              <a:srgbClr val="2C2F45"/>
            </a:solidFill>
          </p:grpSpPr>
          <p:sp>
            <p:nvSpPr>
              <p:cNvPr id="59" name="Rectangle: Rounded Corners 56">
                <a:extLst>
                  <a:ext uri="{FF2B5EF4-FFF2-40B4-BE49-F238E27FC236}">
                    <a16:creationId xmlns:a16="http://schemas.microsoft.com/office/drawing/2014/main" id="{D104E7D2-190F-452A-85FA-AAC3E2F051D1}"/>
                  </a:ext>
                </a:extLst>
              </p:cNvPr>
              <p:cNvSpPr/>
              <p:nvPr/>
            </p:nvSpPr>
            <p:spPr>
              <a:xfrm>
                <a:off x="10751285" y="500718"/>
                <a:ext cx="27432" cy="1097280"/>
              </a:xfrm>
              <a:prstGeom prst="roundRect">
                <a:avLst>
                  <a:gd name="adj" fmla="val 50000"/>
                </a:avLst>
              </a:prstGeom>
              <a:solidFill>
                <a:srgbClr val="E6260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sp>
            <p:nvSpPr>
              <p:cNvPr id="60" name="Rectangle: Rounded Corners 57">
                <a:extLst>
                  <a:ext uri="{FF2B5EF4-FFF2-40B4-BE49-F238E27FC236}">
                    <a16:creationId xmlns:a16="http://schemas.microsoft.com/office/drawing/2014/main" id="{69B257AC-0D74-46AF-8874-F4342201EE24}"/>
                  </a:ext>
                </a:extLst>
              </p:cNvPr>
              <p:cNvSpPr/>
              <p:nvPr/>
            </p:nvSpPr>
            <p:spPr>
              <a:xfrm>
                <a:off x="10641180" y="741341"/>
                <a:ext cx="247650" cy="616035"/>
              </a:xfrm>
              <a:prstGeom prst="roundRect">
                <a:avLst>
                  <a:gd name="adj" fmla="val 50000"/>
                </a:avLst>
              </a:prstGeom>
              <a:solidFill>
                <a:srgbClr val="E6260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grpSp>
        <p:grpSp>
          <p:nvGrpSpPr>
            <p:cNvPr id="17" name="Group 14">
              <a:extLst>
                <a:ext uri="{FF2B5EF4-FFF2-40B4-BE49-F238E27FC236}">
                  <a16:creationId xmlns:a16="http://schemas.microsoft.com/office/drawing/2014/main" id="{C2D533F8-086B-4961-82AA-B8E1C37412A9}"/>
                </a:ext>
              </a:extLst>
            </p:cNvPr>
            <p:cNvGrpSpPr/>
            <p:nvPr/>
          </p:nvGrpSpPr>
          <p:grpSpPr>
            <a:xfrm>
              <a:off x="846650" y="4585396"/>
              <a:ext cx="188449" cy="834973"/>
              <a:chOff x="10641180" y="278676"/>
              <a:chExt cx="247650" cy="1097280"/>
            </a:xfrm>
            <a:solidFill>
              <a:srgbClr val="07A398"/>
            </a:solidFill>
          </p:grpSpPr>
          <p:sp>
            <p:nvSpPr>
              <p:cNvPr id="57" name="Rectangle: Rounded Corners 54">
                <a:extLst>
                  <a:ext uri="{FF2B5EF4-FFF2-40B4-BE49-F238E27FC236}">
                    <a16:creationId xmlns:a16="http://schemas.microsoft.com/office/drawing/2014/main" id="{54407F1E-309B-4DAC-97F4-EB4FFAB957FB}"/>
                  </a:ext>
                </a:extLst>
              </p:cNvPr>
              <p:cNvSpPr/>
              <p:nvPr/>
            </p:nvSpPr>
            <p:spPr>
              <a:xfrm>
                <a:off x="10751289" y="278676"/>
                <a:ext cx="27432" cy="109728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sp>
            <p:nvSpPr>
              <p:cNvPr id="58" name="Rectangle: Rounded Corners 55">
                <a:extLst>
                  <a:ext uri="{FF2B5EF4-FFF2-40B4-BE49-F238E27FC236}">
                    <a16:creationId xmlns:a16="http://schemas.microsoft.com/office/drawing/2014/main" id="{A8E73E47-0898-4315-82E1-28EF682A3886}"/>
                  </a:ext>
                </a:extLst>
              </p:cNvPr>
              <p:cNvSpPr/>
              <p:nvPr/>
            </p:nvSpPr>
            <p:spPr>
              <a:xfrm>
                <a:off x="10641180" y="519299"/>
                <a:ext cx="247650" cy="616036"/>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grpSp>
        <p:grpSp>
          <p:nvGrpSpPr>
            <p:cNvPr id="18" name="Group 15">
              <a:extLst>
                <a:ext uri="{FF2B5EF4-FFF2-40B4-BE49-F238E27FC236}">
                  <a16:creationId xmlns:a16="http://schemas.microsoft.com/office/drawing/2014/main" id="{38D55262-203D-4E92-AC5A-225C742DED1A}"/>
                </a:ext>
              </a:extLst>
            </p:cNvPr>
            <p:cNvGrpSpPr/>
            <p:nvPr/>
          </p:nvGrpSpPr>
          <p:grpSpPr>
            <a:xfrm>
              <a:off x="631838" y="4839202"/>
              <a:ext cx="188449" cy="834973"/>
              <a:chOff x="10641180" y="278676"/>
              <a:chExt cx="247650" cy="1097280"/>
            </a:xfrm>
            <a:solidFill>
              <a:srgbClr val="07A398"/>
            </a:solidFill>
          </p:grpSpPr>
          <p:sp>
            <p:nvSpPr>
              <p:cNvPr id="55" name="Rectangle: Rounded Corners 52">
                <a:extLst>
                  <a:ext uri="{FF2B5EF4-FFF2-40B4-BE49-F238E27FC236}">
                    <a16:creationId xmlns:a16="http://schemas.microsoft.com/office/drawing/2014/main" id="{3FD97A03-AB45-46EA-90A2-00CB6282FBA7}"/>
                  </a:ext>
                </a:extLst>
              </p:cNvPr>
              <p:cNvSpPr/>
              <p:nvPr/>
            </p:nvSpPr>
            <p:spPr>
              <a:xfrm>
                <a:off x="10751289" y="278676"/>
                <a:ext cx="27432" cy="109728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sp>
            <p:nvSpPr>
              <p:cNvPr id="56" name="Rectangle: Rounded Corners 53">
                <a:extLst>
                  <a:ext uri="{FF2B5EF4-FFF2-40B4-BE49-F238E27FC236}">
                    <a16:creationId xmlns:a16="http://schemas.microsoft.com/office/drawing/2014/main" id="{6A6CB41B-C56B-47EC-881C-D6B298FB7E78}"/>
                  </a:ext>
                </a:extLst>
              </p:cNvPr>
              <p:cNvSpPr/>
              <p:nvPr/>
            </p:nvSpPr>
            <p:spPr>
              <a:xfrm>
                <a:off x="10641180" y="357773"/>
                <a:ext cx="247650" cy="616036"/>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grpSp>
        <p:grpSp>
          <p:nvGrpSpPr>
            <p:cNvPr id="19" name="Group 16">
              <a:extLst>
                <a:ext uri="{FF2B5EF4-FFF2-40B4-BE49-F238E27FC236}">
                  <a16:creationId xmlns:a16="http://schemas.microsoft.com/office/drawing/2014/main" id="{B3198B37-EFBB-496D-9920-02F3BE6599DD}"/>
                </a:ext>
              </a:extLst>
            </p:cNvPr>
            <p:cNvGrpSpPr/>
            <p:nvPr/>
          </p:nvGrpSpPr>
          <p:grpSpPr>
            <a:xfrm>
              <a:off x="5826478" y="2203105"/>
              <a:ext cx="188449" cy="834973"/>
              <a:chOff x="10641180" y="605206"/>
              <a:chExt cx="247650" cy="1097280"/>
            </a:xfrm>
            <a:solidFill>
              <a:srgbClr val="07A398"/>
            </a:solidFill>
          </p:grpSpPr>
          <p:sp>
            <p:nvSpPr>
              <p:cNvPr id="53" name="Rectangle: Rounded Corners 50">
                <a:extLst>
                  <a:ext uri="{FF2B5EF4-FFF2-40B4-BE49-F238E27FC236}">
                    <a16:creationId xmlns:a16="http://schemas.microsoft.com/office/drawing/2014/main" id="{83EF3F81-D420-4914-B10A-3463D7139F41}"/>
                  </a:ext>
                </a:extLst>
              </p:cNvPr>
              <p:cNvSpPr/>
              <p:nvPr/>
            </p:nvSpPr>
            <p:spPr>
              <a:xfrm>
                <a:off x="10751289" y="605206"/>
                <a:ext cx="27432" cy="109728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sp>
            <p:nvSpPr>
              <p:cNvPr id="54" name="Rectangle: Rounded Corners 51">
                <a:extLst>
                  <a:ext uri="{FF2B5EF4-FFF2-40B4-BE49-F238E27FC236}">
                    <a16:creationId xmlns:a16="http://schemas.microsoft.com/office/drawing/2014/main" id="{F5ACFE5B-2327-432A-A727-AAE603233225}"/>
                  </a:ext>
                </a:extLst>
              </p:cNvPr>
              <p:cNvSpPr/>
              <p:nvPr/>
            </p:nvSpPr>
            <p:spPr>
              <a:xfrm>
                <a:off x="10641180" y="684304"/>
                <a:ext cx="247650" cy="616036"/>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grpSp>
        <p:grpSp>
          <p:nvGrpSpPr>
            <p:cNvPr id="20" name="Group 17">
              <a:extLst>
                <a:ext uri="{FF2B5EF4-FFF2-40B4-BE49-F238E27FC236}">
                  <a16:creationId xmlns:a16="http://schemas.microsoft.com/office/drawing/2014/main" id="{F6D90B2F-36B3-47F7-8E76-664AED4A81F8}"/>
                </a:ext>
              </a:extLst>
            </p:cNvPr>
            <p:cNvGrpSpPr/>
            <p:nvPr/>
          </p:nvGrpSpPr>
          <p:grpSpPr>
            <a:xfrm>
              <a:off x="5144370" y="2283885"/>
              <a:ext cx="188449" cy="1471350"/>
              <a:chOff x="10641180" y="438150"/>
              <a:chExt cx="247650" cy="1828800"/>
            </a:xfrm>
            <a:solidFill>
              <a:srgbClr val="2C2F45"/>
            </a:solidFill>
          </p:grpSpPr>
          <p:sp>
            <p:nvSpPr>
              <p:cNvPr id="51" name="Rectangle: Rounded Corners 48">
                <a:extLst>
                  <a:ext uri="{FF2B5EF4-FFF2-40B4-BE49-F238E27FC236}">
                    <a16:creationId xmlns:a16="http://schemas.microsoft.com/office/drawing/2014/main" id="{5E43CDA3-800E-45E5-9310-E54EC8E73A1E}"/>
                  </a:ext>
                </a:extLst>
              </p:cNvPr>
              <p:cNvSpPr/>
              <p:nvPr/>
            </p:nvSpPr>
            <p:spPr>
              <a:xfrm>
                <a:off x="10751285" y="438150"/>
                <a:ext cx="27432" cy="1828800"/>
              </a:xfrm>
              <a:prstGeom prst="roundRect">
                <a:avLst>
                  <a:gd name="adj" fmla="val 50000"/>
                </a:avLst>
              </a:prstGeom>
              <a:solidFill>
                <a:srgbClr val="E6260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sp>
            <p:nvSpPr>
              <p:cNvPr id="52" name="Rectangle: Rounded Corners 49">
                <a:extLst>
                  <a:ext uri="{FF2B5EF4-FFF2-40B4-BE49-F238E27FC236}">
                    <a16:creationId xmlns:a16="http://schemas.microsoft.com/office/drawing/2014/main" id="{F9742B46-9B66-4B9B-9341-34C6CDA33E72}"/>
                  </a:ext>
                </a:extLst>
              </p:cNvPr>
              <p:cNvSpPr/>
              <p:nvPr/>
            </p:nvSpPr>
            <p:spPr>
              <a:xfrm>
                <a:off x="10641180" y="1044533"/>
                <a:ext cx="247650" cy="575236"/>
              </a:xfrm>
              <a:prstGeom prst="roundRect">
                <a:avLst>
                  <a:gd name="adj" fmla="val 50000"/>
                </a:avLst>
              </a:prstGeom>
              <a:solidFill>
                <a:srgbClr val="E6260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grpSp>
        <p:grpSp>
          <p:nvGrpSpPr>
            <p:cNvPr id="21" name="Group 18">
              <a:extLst>
                <a:ext uri="{FF2B5EF4-FFF2-40B4-BE49-F238E27FC236}">
                  <a16:creationId xmlns:a16="http://schemas.microsoft.com/office/drawing/2014/main" id="{3FBE4ECB-9CD7-4652-B887-A31B33E3B77F}"/>
                </a:ext>
              </a:extLst>
            </p:cNvPr>
            <p:cNvGrpSpPr/>
            <p:nvPr/>
          </p:nvGrpSpPr>
          <p:grpSpPr>
            <a:xfrm>
              <a:off x="4907416" y="2560939"/>
              <a:ext cx="188449" cy="834973"/>
              <a:chOff x="10641180" y="500718"/>
              <a:chExt cx="247650" cy="1097280"/>
            </a:xfrm>
            <a:solidFill>
              <a:srgbClr val="2C2F45"/>
            </a:solidFill>
          </p:grpSpPr>
          <p:sp>
            <p:nvSpPr>
              <p:cNvPr id="49" name="Rectangle: Rounded Corners 46">
                <a:extLst>
                  <a:ext uri="{FF2B5EF4-FFF2-40B4-BE49-F238E27FC236}">
                    <a16:creationId xmlns:a16="http://schemas.microsoft.com/office/drawing/2014/main" id="{F3C9DFD3-568B-4014-9DE5-9F4684F650E2}"/>
                  </a:ext>
                </a:extLst>
              </p:cNvPr>
              <p:cNvSpPr/>
              <p:nvPr/>
            </p:nvSpPr>
            <p:spPr>
              <a:xfrm>
                <a:off x="10751285" y="500718"/>
                <a:ext cx="27432" cy="1097280"/>
              </a:xfrm>
              <a:prstGeom prst="roundRect">
                <a:avLst>
                  <a:gd name="adj" fmla="val 50000"/>
                </a:avLst>
              </a:prstGeom>
              <a:solidFill>
                <a:srgbClr val="E6260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sp>
            <p:nvSpPr>
              <p:cNvPr id="50" name="Rectangle: Rounded Corners 47">
                <a:extLst>
                  <a:ext uri="{FF2B5EF4-FFF2-40B4-BE49-F238E27FC236}">
                    <a16:creationId xmlns:a16="http://schemas.microsoft.com/office/drawing/2014/main" id="{0373BF22-F7F2-419B-977D-7C69025B9AA2}"/>
                  </a:ext>
                </a:extLst>
              </p:cNvPr>
              <p:cNvSpPr/>
              <p:nvPr/>
            </p:nvSpPr>
            <p:spPr>
              <a:xfrm>
                <a:off x="10641180" y="579815"/>
                <a:ext cx="247650" cy="616035"/>
              </a:xfrm>
              <a:prstGeom prst="roundRect">
                <a:avLst>
                  <a:gd name="adj" fmla="val 50000"/>
                </a:avLst>
              </a:prstGeom>
              <a:solidFill>
                <a:srgbClr val="E6260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grpSp>
        <p:grpSp>
          <p:nvGrpSpPr>
            <p:cNvPr id="22" name="Group 19">
              <a:extLst>
                <a:ext uri="{FF2B5EF4-FFF2-40B4-BE49-F238E27FC236}">
                  <a16:creationId xmlns:a16="http://schemas.microsoft.com/office/drawing/2014/main" id="{D2E2BA84-10CA-4018-B326-B596FE1B7D8D}"/>
                </a:ext>
              </a:extLst>
            </p:cNvPr>
            <p:cNvGrpSpPr/>
            <p:nvPr/>
          </p:nvGrpSpPr>
          <p:grpSpPr>
            <a:xfrm>
              <a:off x="5365322" y="2643088"/>
              <a:ext cx="188449" cy="834973"/>
              <a:chOff x="10641180" y="500718"/>
              <a:chExt cx="247650" cy="1097280"/>
            </a:xfrm>
            <a:solidFill>
              <a:srgbClr val="07A398"/>
            </a:solidFill>
          </p:grpSpPr>
          <p:sp>
            <p:nvSpPr>
              <p:cNvPr id="47" name="Rectangle: Rounded Corners 44">
                <a:extLst>
                  <a:ext uri="{FF2B5EF4-FFF2-40B4-BE49-F238E27FC236}">
                    <a16:creationId xmlns:a16="http://schemas.microsoft.com/office/drawing/2014/main" id="{F058107E-E3D4-411A-8BA9-A003F6598AE7}"/>
                  </a:ext>
                </a:extLst>
              </p:cNvPr>
              <p:cNvSpPr/>
              <p:nvPr/>
            </p:nvSpPr>
            <p:spPr>
              <a:xfrm>
                <a:off x="10751289" y="500718"/>
                <a:ext cx="27432" cy="109728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sp>
            <p:nvSpPr>
              <p:cNvPr id="48" name="Rectangle: Rounded Corners 45">
                <a:extLst>
                  <a:ext uri="{FF2B5EF4-FFF2-40B4-BE49-F238E27FC236}">
                    <a16:creationId xmlns:a16="http://schemas.microsoft.com/office/drawing/2014/main" id="{B4D1B21E-9CF4-41C6-8D17-A36ACACF496A}"/>
                  </a:ext>
                </a:extLst>
              </p:cNvPr>
              <p:cNvSpPr/>
              <p:nvPr/>
            </p:nvSpPr>
            <p:spPr>
              <a:xfrm>
                <a:off x="10641180" y="579815"/>
                <a:ext cx="247650" cy="698171"/>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grpSp>
        <p:grpSp>
          <p:nvGrpSpPr>
            <p:cNvPr id="23" name="Group 20">
              <a:extLst>
                <a:ext uri="{FF2B5EF4-FFF2-40B4-BE49-F238E27FC236}">
                  <a16:creationId xmlns:a16="http://schemas.microsoft.com/office/drawing/2014/main" id="{737A380E-12BE-49A6-AB91-10EE1977221F}"/>
                </a:ext>
              </a:extLst>
            </p:cNvPr>
            <p:cNvGrpSpPr/>
            <p:nvPr/>
          </p:nvGrpSpPr>
          <p:grpSpPr>
            <a:xfrm>
              <a:off x="4690412" y="2259708"/>
              <a:ext cx="188449" cy="1391622"/>
              <a:chOff x="10641180" y="438150"/>
              <a:chExt cx="247650" cy="1828800"/>
            </a:xfrm>
            <a:solidFill>
              <a:srgbClr val="07A398"/>
            </a:solidFill>
          </p:grpSpPr>
          <p:sp>
            <p:nvSpPr>
              <p:cNvPr id="45" name="Rectangle: Rounded Corners 42">
                <a:extLst>
                  <a:ext uri="{FF2B5EF4-FFF2-40B4-BE49-F238E27FC236}">
                    <a16:creationId xmlns:a16="http://schemas.microsoft.com/office/drawing/2014/main" id="{747ECB4F-9AC6-4FC3-A943-3E9155F29869}"/>
                  </a:ext>
                </a:extLst>
              </p:cNvPr>
              <p:cNvSpPr/>
              <p:nvPr/>
            </p:nvSpPr>
            <p:spPr>
              <a:xfrm>
                <a:off x="10751289" y="438150"/>
                <a:ext cx="27432" cy="18288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sp>
            <p:nvSpPr>
              <p:cNvPr id="46" name="Rectangle: Rounded Corners 43">
                <a:extLst>
                  <a:ext uri="{FF2B5EF4-FFF2-40B4-BE49-F238E27FC236}">
                    <a16:creationId xmlns:a16="http://schemas.microsoft.com/office/drawing/2014/main" id="{7416E8AB-AEEB-4355-936A-6A848F892FA8}"/>
                  </a:ext>
                </a:extLst>
              </p:cNvPr>
              <p:cNvSpPr/>
              <p:nvPr/>
            </p:nvSpPr>
            <p:spPr>
              <a:xfrm>
                <a:off x="10641180" y="1044532"/>
                <a:ext cx="247650" cy="616035"/>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grpSp>
        <p:grpSp>
          <p:nvGrpSpPr>
            <p:cNvPr id="24" name="Group 21">
              <a:extLst>
                <a:ext uri="{FF2B5EF4-FFF2-40B4-BE49-F238E27FC236}">
                  <a16:creationId xmlns:a16="http://schemas.microsoft.com/office/drawing/2014/main" id="{26510A7A-D452-4FCE-866B-E4ED01114073}"/>
                </a:ext>
              </a:extLst>
            </p:cNvPr>
            <p:cNvGrpSpPr/>
            <p:nvPr/>
          </p:nvGrpSpPr>
          <p:grpSpPr>
            <a:xfrm>
              <a:off x="1287790" y="4307169"/>
              <a:ext cx="188449" cy="1391622"/>
              <a:chOff x="10641180" y="438150"/>
              <a:chExt cx="247650" cy="1828800"/>
            </a:xfrm>
            <a:solidFill>
              <a:srgbClr val="07A398"/>
            </a:solidFill>
          </p:grpSpPr>
          <p:sp>
            <p:nvSpPr>
              <p:cNvPr id="43" name="Rectangle: Rounded Corners 40">
                <a:extLst>
                  <a:ext uri="{FF2B5EF4-FFF2-40B4-BE49-F238E27FC236}">
                    <a16:creationId xmlns:a16="http://schemas.microsoft.com/office/drawing/2014/main" id="{9F3BFB23-C3B7-4856-8DDA-B5F75A8BD644}"/>
                  </a:ext>
                </a:extLst>
              </p:cNvPr>
              <p:cNvSpPr/>
              <p:nvPr/>
            </p:nvSpPr>
            <p:spPr>
              <a:xfrm>
                <a:off x="10751289" y="438150"/>
                <a:ext cx="27432" cy="18288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sp>
            <p:nvSpPr>
              <p:cNvPr id="44" name="Rectangle: Rounded Corners 41">
                <a:extLst>
                  <a:ext uri="{FF2B5EF4-FFF2-40B4-BE49-F238E27FC236}">
                    <a16:creationId xmlns:a16="http://schemas.microsoft.com/office/drawing/2014/main" id="{0CD8F5D8-7E3B-43F8-A55C-ADF3ED5558A2}"/>
                  </a:ext>
                </a:extLst>
              </p:cNvPr>
              <p:cNvSpPr/>
              <p:nvPr/>
            </p:nvSpPr>
            <p:spPr>
              <a:xfrm>
                <a:off x="10641180" y="1044532"/>
                <a:ext cx="247650" cy="837951"/>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grpSp>
        <p:grpSp>
          <p:nvGrpSpPr>
            <p:cNvPr id="25" name="Group 22">
              <a:extLst>
                <a:ext uri="{FF2B5EF4-FFF2-40B4-BE49-F238E27FC236}">
                  <a16:creationId xmlns:a16="http://schemas.microsoft.com/office/drawing/2014/main" id="{F3FA3E04-7B33-43EF-BB11-7905DE8541BF}"/>
                </a:ext>
              </a:extLst>
            </p:cNvPr>
            <p:cNvGrpSpPr/>
            <p:nvPr/>
          </p:nvGrpSpPr>
          <p:grpSpPr>
            <a:xfrm>
              <a:off x="2419033" y="4519973"/>
              <a:ext cx="188449" cy="834973"/>
              <a:chOff x="10641180" y="500718"/>
              <a:chExt cx="247650" cy="1097280"/>
            </a:xfrm>
            <a:solidFill>
              <a:srgbClr val="07A398"/>
            </a:solidFill>
          </p:grpSpPr>
          <p:sp>
            <p:nvSpPr>
              <p:cNvPr id="41" name="Rectangle: Rounded Corners 38">
                <a:extLst>
                  <a:ext uri="{FF2B5EF4-FFF2-40B4-BE49-F238E27FC236}">
                    <a16:creationId xmlns:a16="http://schemas.microsoft.com/office/drawing/2014/main" id="{6B4D9680-8734-4AA3-8B0F-9A6CEF6418E2}"/>
                  </a:ext>
                </a:extLst>
              </p:cNvPr>
              <p:cNvSpPr/>
              <p:nvPr/>
            </p:nvSpPr>
            <p:spPr>
              <a:xfrm>
                <a:off x="10751289" y="500718"/>
                <a:ext cx="27432" cy="109728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sp>
            <p:nvSpPr>
              <p:cNvPr id="42" name="Rectangle: Rounded Corners 39">
                <a:extLst>
                  <a:ext uri="{FF2B5EF4-FFF2-40B4-BE49-F238E27FC236}">
                    <a16:creationId xmlns:a16="http://schemas.microsoft.com/office/drawing/2014/main" id="{B3408DE0-9363-4744-80A0-8C1C77B8AA70}"/>
                  </a:ext>
                </a:extLst>
              </p:cNvPr>
              <p:cNvSpPr/>
              <p:nvPr/>
            </p:nvSpPr>
            <p:spPr>
              <a:xfrm>
                <a:off x="10641180" y="579815"/>
                <a:ext cx="247650" cy="74412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grpSp>
        <p:grpSp>
          <p:nvGrpSpPr>
            <p:cNvPr id="26" name="Group 23">
              <a:extLst>
                <a:ext uri="{FF2B5EF4-FFF2-40B4-BE49-F238E27FC236}">
                  <a16:creationId xmlns:a16="http://schemas.microsoft.com/office/drawing/2014/main" id="{478E8210-751C-40A0-9C9A-AE1D28ED6ED5}"/>
                </a:ext>
              </a:extLst>
            </p:cNvPr>
            <p:cNvGrpSpPr/>
            <p:nvPr/>
          </p:nvGrpSpPr>
          <p:grpSpPr>
            <a:xfrm>
              <a:off x="2656485" y="4111536"/>
              <a:ext cx="188449" cy="834973"/>
              <a:chOff x="10641180" y="500718"/>
              <a:chExt cx="247650" cy="1097280"/>
            </a:xfrm>
            <a:solidFill>
              <a:srgbClr val="07A398"/>
            </a:solidFill>
          </p:grpSpPr>
          <p:sp>
            <p:nvSpPr>
              <p:cNvPr id="39" name="Rectangle: Rounded Corners 36">
                <a:extLst>
                  <a:ext uri="{FF2B5EF4-FFF2-40B4-BE49-F238E27FC236}">
                    <a16:creationId xmlns:a16="http://schemas.microsoft.com/office/drawing/2014/main" id="{CC1729E1-BA6C-43A8-B5FD-83FBB7393F3D}"/>
                  </a:ext>
                </a:extLst>
              </p:cNvPr>
              <p:cNvSpPr/>
              <p:nvPr/>
            </p:nvSpPr>
            <p:spPr>
              <a:xfrm>
                <a:off x="10751289" y="500718"/>
                <a:ext cx="27432" cy="109728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sp>
            <p:nvSpPr>
              <p:cNvPr id="40" name="Rectangle: Rounded Corners 37">
                <a:extLst>
                  <a:ext uri="{FF2B5EF4-FFF2-40B4-BE49-F238E27FC236}">
                    <a16:creationId xmlns:a16="http://schemas.microsoft.com/office/drawing/2014/main" id="{09099169-40D3-48FC-9464-FC7C609677F1}"/>
                  </a:ext>
                </a:extLst>
              </p:cNvPr>
              <p:cNvSpPr/>
              <p:nvPr/>
            </p:nvSpPr>
            <p:spPr>
              <a:xfrm>
                <a:off x="10641180" y="579815"/>
                <a:ext cx="247650" cy="784376"/>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grpSp>
        <p:grpSp>
          <p:nvGrpSpPr>
            <p:cNvPr id="27" name="Group 24">
              <a:extLst>
                <a:ext uri="{FF2B5EF4-FFF2-40B4-BE49-F238E27FC236}">
                  <a16:creationId xmlns:a16="http://schemas.microsoft.com/office/drawing/2014/main" id="{6F84A1AF-DCD4-439C-A176-593420324D9A}"/>
                </a:ext>
              </a:extLst>
            </p:cNvPr>
            <p:cNvGrpSpPr/>
            <p:nvPr/>
          </p:nvGrpSpPr>
          <p:grpSpPr>
            <a:xfrm>
              <a:off x="2880403" y="3894868"/>
              <a:ext cx="188449" cy="834973"/>
              <a:chOff x="10641180" y="500718"/>
              <a:chExt cx="247650" cy="1097280"/>
            </a:xfrm>
            <a:solidFill>
              <a:srgbClr val="2C2F45"/>
            </a:solidFill>
          </p:grpSpPr>
          <p:sp>
            <p:nvSpPr>
              <p:cNvPr id="37" name="Rectangle: Rounded Corners 34">
                <a:extLst>
                  <a:ext uri="{FF2B5EF4-FFF2-40B4-BE49-F238E27FC236}">
                    <a16:creationId xmlns:a16="http://schemas.microsoft.com/office/drawing/2014/main" id="{1BC54E64-6D8A-43A4-81C2-B85AC6A03154}"/>
                  </a:ext>
                </a:extLst>
              </p:cNvPr>
              <p:cNvSpPr/>
              <p:nvPr/>
            </p:nvSpPr>
            <p:spPr>
              <a:xfrm>
                <a:off x="10751285" y="500718"/>
                <a:ext cx="27432" cy="1097280"/>
              </a:xfrm>
              <a:prstGeom prst="roundRect">
                <a:avLst>
                  <a:gd name="adj" fmla="val 50000"/>
                </a:avLst>
              </a:prstGeom>
              <a:solidFill>
                <a:srgbClr val="E6260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sp>
            <p:nvSpPr>
              <p:cNvPr id="38" name="Rectangle: Rounded Corners 35">
                <a:extLst>
                  <a:ext uri="{FF2B5EF4-FFF2-40B4-BE49-F238E27FC236}">
                    <a16:creationId xmlns:a16="http://schemas.microsoft.com/office/drawing/2014/main" id="{6F125DA3-1433-4291-AA1F-A6A3460F88A4}"/>
                  </a:ext>
                </a:extLst>
              </p:cNvPr>
              <p:cNvSpPr/>
              <p:nvPr/>
            </p:nvSpPr>
            <p:spPr>
              <a:xfrm>
                <a:off x="10641180" y="741341"/>
                <a:ext cx="247650" cy="616035"/>
              </a:xfrm>
              <a:prstGeom prst="roundRect">
                <a:avLst>
                  <a:gd name="adj" fmla="val 50000"/>
                </a:avLst>
              </a:prstGeom>
              <a:solidFill>
                <a:srgbClr val="E6260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grpSp>
        <p:grpSp>
          <p:nvGrpSpPr>
            <p:cNvPr id="28" name="Group 25">
              <a:extLst>
                <a:ext uri="{FF2B5EF4-FFF2-40B4-BE49-F238E27FC236}">
                  <a16:creationId xmlns:a16="http://schemas.microsoft.com/office/drawing/2014/main" id="{259E5F76-3F38-4D53-8184-D95C7DF490E2}"/>
                </a:ext>
              </a:extLst>
            </p:cNvPr>
            <p:cNvGrpSpPr/>
            <p:nvPr/>
          </p:nvGrpSpPr>
          <p:grpSpPr>
            <a:xfrm>
              <a:off x="3557903" y="4123583"/>
              <a:ext cx="188449" cy="834973"/>
              <a:chOff x="10641180" y="500718"/>
              <a:chExt cx="247650" cy="1097280"/>
            </a:xfrm>
            <a:solidFill>
              <a:srgbClr val="07A398"/>
            </a:solidFill>
          </p:grpSpPr>
          <p:sp>
            <p:nvSpPr>
              <p:cNvPr id="35" name="Rectangle: Rounded Corners 32">
                <a:extLst>
                  <a:ext uri="{FF2B5EF4-FFF2-40B4-BE49-F238E27FC236}">
                    <a16:creationId xmlns:a16="http://schemas.microsoft.com/office/drawing/2014/main" id="{B1B0ED5E-62AD-4FF1-A266-19A7D39FE588}"/>
                  </a:ext>
                </a:extLst>
              </p:cNvPr>
              <p:cNvSpPr/>
              <p:nvPr/>
            </p:nvSpPr>
            <p:spPr>
              <a:xfrm>
                <a:off x="10751289" y="500718"/>
                <a:ext cx="27432" cy="109728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sp>
            <p:nvSpPr>
              <p:cNvPr id="36" name="Rectangle: Rounded Corners 33">
                <a:extLst>
                  <a:ext uri="{FF2B5EF4-FFF2-40B4-BE49-F238E27FC236}">
                    <a16:creationId xmlns:a16="http://schemas.microsoft.com/office/drawing/2014/main" id="{D14ED3F7-1365-4CCD-944C-8711FC26E2F4}"/>
                  </a:ext>
                </a:extLst>
              </p:cNvPr>
              <p:cNvSpPr/>
              <p:nvPr/>
            </p:nvSpPr>
            <p:spPr>
              <a:xfrm>
                <a:off x="10641180" y="741341"/>
                <a:ext cx="247650" cy="396217"/>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grpSp>
        <p:grpSp>
          <p:nvGrpSpPr>
            <p:cNvPr id="29" name="Group 26">
              <a:extLst>
                <a:ext uri="{FF2B5EF4-FFF2-40B4-BE49-F238E27FC236}">
                  <a16:creationId xmlns:a16="http://schemas.microsoft.com/office/drawing/2014/main" id="{6B3C7DAB-A697-4F9C-BACB-19FAF6D70358}"/>
                </a:ext>
              </a:extLst>
            </p:cNvPr>
            <p:cNvGrpSpPr/>
            <p:nvPr/>
          </p:nvGrpSpPr>
          <p:grpSpPr>
            <a:xfrm>
              <a:off x="3309182" y="4208569"/>
              <a:ext cx="188449" cy="1391622"/>
              <a:chOff x="10641180" y="438150"/>
              <a:chExt cx="247650" cy="1828800"/>
            </a:xfrm>
            <a:solidFill>
              <a:srgbClr val="07A398"/>
            </a:solidFill>
          </p:grpSpPr>
          <p:sp>
            <p:nvSpPr>
              <p:cNvPr id="33" name="Rectangle: Rounded Corners 30">
                <a:extLst>
                  <a:ext uri="{FF2B5EF4-FFF2-40B4-BE49-F238E27FC236}">
                    <a16:creationId xmlns:a16="http://schemas.microsoft.com/office/drawing/2014/main" id="{B16EFEEC-830C-4F15-A4B1-FF7C05F821A8}"/>
                  </a:ext>
                </a:extLst>
              </p:cNvPr>
              <p:cNvSpPr/>
              <p:nvPr/>
            </p:nvSpPr>
            <p:spPr>
              <a:xfrm>
                <a:off x="10751289" y="438150"/>
                <a:ext cx="27432" cy="18288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sp>
            <p:nvSpPr>
              <p:cNvPr id="34" name="Rectangle: Rounded Corners 31">
                <a:extLst>
                  <a:ext uri="{FF2B5EF4-FFF2-40B4-BE49-F238E27FC236}">
                    <a16:creationId xmlns:a16="http://schemas.microsoft.com/office/drawing/2014/main" id="{5AA5DBE6-A458-4D22-93AB-CEF03A9BB77B}"/>
                  </a:ext>
                </a:extLst>
              </p:cNvPr>
              <p:cNvSpPr/>
              <p:nvPr/>
            </p:nvSpPr>
            <p:spPr>
              <a:xfrm>
                <a:off x="10641180" y="1044533"/>
                <a:ext cx="247650" cy="363382"/>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grpSp>
        <p:grpSp>
          <p:nvGrpSpPr>
            <p:cNvPr id="30" name="Group 27">
              <a:extLst>
                <a:ext uri="{FF2B5EF4-FFF2-40B4-BE49-F238E27FC236}">
                  <a16:creationId xmlns:a16="http://schemas.microsoft.com/office/drawing/2014/main" id="{2371650B-0632-482B-AFE3-026D643BCF27}"/>
                </a:ext>
              </a:extLst>
            </p:cNvPr>
            <p:cNvGrpSpPr/>
            <p:nvPr/>
          </p:nvGrpSpPr>
          <p:grpSpPr>
            <a:xfrm>
              <a:off x="5585462" y="2283153"/>
              <a:ext cx="188449" cy="834973"/>
              <a:chOff x="10641180" y="605206"/>
              <a:chExt cx="247650" cy="1097280"/>
            </a:xfrm>
            <a:solidFill>
              <a:srgbClr val="07A398"/>
            </a:solidFill>
          </p:grpSpPr>
          <p:sp>
            <p:nvSpPr>
              <p:cNvPr id="31" name="Rectangle: Rounded Corners 28">
                <a:extLst>
                  <a:ext uri="{FF2B5EF4-FFF2-40B4-BE49-F238E27FC236}">
                    <a16:creationId xmlns:a16="http://schemas.microsoft.com/office/drawing/2014/main" id="{52FDC998-3C10-46C8-9CE7-2E6601C3CDC6}"/>
                  </a:ext>
                </a:extLst>
              </p:cNvPr>
              <p:cNvSpPr/>
              <p:nvPr/>
            </p:nvSpPr>
            <p:spPr>
              <a:xfrm>
                <a:off x="10751289" y="605206"/>
                <a:ext cx="27432" cy="109728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sp>
            <p:nvSpPr>
              <p:cNvPr id="32" name="Rectangle: Rounded Corners 29">
                <a:extLst>
                  <a:ext uri="{FF2B5EF4-FFF2-40B4-BE49-F238E27FC236}">
                    <a16:creationId xmlns:a16="http://schemas.microsoft.com/office/drawing/2014/main" id="{AAE06657-4F26-4308-8325-3750BDFAE2A0}"/>
                  </a:ext>
                </a:extLst>
              </p:cNvPr>
              <p:cNvSpPr/>
              <p:nvPr/>
            </p:nvSpPr>
            <p:spPr>
              <a:xfrm>
                <a:off x="10641180" y="684304"/>
                <a:ext cx="247650" cy="825773"/>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grpSp>
      </p:grpSp>
      <p:grpSp>
        <p:nvGrpSpPr>
          <p:cNvPr id="79" name="Group 78">
            <a:extLst>
              <a:ext uri="{FF2B5EF4-FFF2-40B4-BE49-F238E27FC236}">
                <a16:creationId xmlns:a16="http://schemas.microsoft.com/office/drawing/2014/main" id="{6BC1C80F-D12F-4610-97C5-A7975915AA75}"/>
              </a:ext>
            </a:extLst>
          </p:cNvPr>
          <p:cNvGrpSpPr/>
          <p:nvPr/>
        </p:nvGrpSpPr>
        <p:grpSpPr>
          <a:xfrm flipH="1">
            <a:off x="9556299" y="2809079"/>
            <a:ext cx="1023769" cy="369332"/>
            <a:chOff x="6409688" y="3227337"/>
            <a:chExt cx="1023769" cy="369332"/>
          </a:xfrm>
        </p:grpSpPr>
        <p:sp>
          <p:nvSpPr>
            <p:cNvPr id="80" name="Arrow: Pentagon 79">
              <a:extLst>
                <a:ext uri="{FF2B5EF4-FFF2-40B4-BE49-F238E27FC236}">
                  <a16:creationId xmlns:a16="http://schemas.microsoft.com/office/drawing/2014/main" id="{7BBD9DA9-530F-4A86-A928-7956D2FB5A49}"/>
                </a:ext>
              </a:extLst>
            </p:cNvPr>
            <p:cNvSpPr/>
            <p:nvPr/>
          </p:nvSpPr>
          <p:spPr>
            <a:xfrm flipH="1">
              <a:off x="6409688" y="3229123"/>
              <a:ext cx="1023769" cy="365760"/>
            </a:xfrm>
            <a:prstGeom prst="homePlate">
              <a:avLst/>
            </a:prstGeom>
            <a:solidFill>
              <a:srgbClr val="07A39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cs typeface="+mn-cs"/>
              </a:endParaRPr>
            </a:p>
          </p:txBody>
        </p:sp>
        <p:sp>
          <p:nvSpPr>
            <p:cNvPr id="81" name="TextBox 80">
              <a:extLst>
                <a:ext uri="{FF2B5EF4-FFF2-40B4-BE49-F238E27FC236}">
                  <a16:creationId xmlns:a16="http://schemas.microsoft.com/office/drawing/2014/main" id="{15191DBF-A2F1-4A2F-ACC7-8A5FC7AD28E2}"/>
                </a:ext>
              </a:extLst>
            </p:cNvPr>
            <p:cNvSpPr txBox="1"/>
            <p:nvPr/>
          </p:nvSpPr>
          <p:spPr>
            <a:xfrm>
              <a:off x="6640850" y="3227337"/>
              <a:ext cx="773241"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1" i="0" u="none" strike="noStrike" kern="0" cap="none" spc="0" normalizeH="0" baseline="0" noProof="0" dirty="0">
                  <a:ln>
                    <a:noFill/>
                  </a:ln>
                  <a:solidFill>
                    <a:prstClr val="white"/>
                  </a:solidFill>
                  <a:effectLst/>
                  <a:uLnTx/>
                  <a:uFillTx/>
                  <a:latin typeface="Arial"/>
                  <a:cs typeface="Arial" pitchFamily="34" charset="0"/>
                </a:rPr>
                <a:t>BUY</a:t>
              </a:r>
              <a:endParaRPr kumimoji="0" lang="ko-KR" altLang="en-US" sz="1800" b="1" i="0" u="none" strike="noStrike" kern="0" cap="none" spc="0" normalizeH="0" baseline="0" noProof="0" dirty="0">
                <a:ln>
                  <a:noFill/>
                </a:ln>
                <a:solidFill>
                  <a:prstClr val="white"/>
                </a:solidFill>
                <a:effectLst/>
                <a:uLnTx/>
                <a:uFillTx/>
                <a:latin typeface="Arial"/>
                <a:cs typeface="Arial" pitchFamily="34" charset="0"/>
              </a:endParaRPr>
            </a:p>
          </p:txBody>
        </p:sp>
      </p:grpSp>
      <p:grpSp>
        <p:nvGrpSpPr>
          <p:cNvPr id="82" name="Group 81">
            <a:extLst>
              <a:ext uri="{FF2B5EF4-FFF2-40B4-BE49-F238E27FC236}">
                <a16:creationId xmlns:a16="http://schemas.microsoft.com/office/drawing/2014/main" id="{56AE3D9D-A7DE-467D-85F8-9E7C19E0908F}"/>
              </a:ext>
            </a:extLst>
          </p:cNvPr>
          <p:cNvGrpSpPr/>
          <p:nvPr/>
        </p:nvGrpSpPr>
        <p:grpSpPr>
          <a:xfrm flipH="1">
            <a:off x="10778370" y="4576437"/>
            <a:ext cx="1023769" cy="369332"/>
            <a:chOff x="6607592" y="3846877"/>
            <a:chExt cx="1023769" cy="369332"/>
          </a:xfrm>
        </p:grpSpPr>
        <p:sp>
          <p:nvSpPr>
            <p:cNvPr id="83" name="Arrow: Pentagon 82">
              <a:extLst>
                <a:ext uri="{FF2B5EF4-FFF2-40B4-BE49-F238E27FC236}">
                  <a16:creationId xmlns:a16="http://schemas.microsoft.com/office/drawing/2014/main" id="{C10D060A-C828-4C0B-881E-78F589636BFF}"/>
                </a:ext>
              </a:extLst>
            </p:cNvPr>
            <p:cNvSpPr/>
            <p:nvPr/>
          </p:nvSpPr>
          <p:spPr>
            <a:xfrm>
              <a:off x="6607592" y="3848663"/>
              <a:ext cx="1023769" cy="365760"/>
            </a:xfrm>
            <a:prstGeom prst="homePlate">
              <a:avLst/>
            </a:prstGeom>
            <a:solidFill>
              <a:srgbClr val="E6260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sp>
          <p:nvSpPr>
            <p:cNvPr id="84" name="TextBox 83">
              <a:extLst>
                <a:ext uri="{FF2B5EF4-FFF2-40B4-BE49-F238E27FC236}">
                  <a16:creationId xmlns:a16="http://schemas.microsoft.com/office/drawing/2014/main" id="{2DCB70F9-2653-4EE9-91AE-CB122C983DBA}"/>
                </a:ext>
              </a:extLst>
            </p:cNvPr>
            <p:cNvSpPr txBox="1"/>
            <p:nvPr/>
          </p:nvSpPr>
          <p:spPr>
            <a:xfrm>
              <a:off x="6640850" y="3846877"/>
              <a:ext cx="773241"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1" i="0" u="none" strike="noStrike" kern="0" cap="none" spc="0" normalizeH="0" baseline="0" noProof="0" dirty="0">
                  <a:ln>
                    <a:noFill/>
                  </a:ln>
                  <a:solidFill>
                    <a:prstClr val="white"/>
                  </a:solidFill>
                  <a:effectLst/>
                  <a:uLnTx/>
                  <a:uFillTx/>
                  <a:latin typeface="Arial"/>
                  <a:cs typeface="Arial" pitchFamily="34" charset="0"/>
                </a:rPr>
                <a:t>SELL</a:t>
              </a:r>
              <a:endParaRPr kumimoji="0" lang="ko-KR" altLang="en-US" sz="1800" b="1" i="0" u="none" strike="noStrike" kern="0" cap="none" spc="0" normalizeH="0" baseline="0" noProof="0" dirty="0">
                <a:ln>
                  <a:noFill/>
                </a:ln>
                <a:solidFill>
                  <a:prstClr val="white"/>
                </a:solidFill>
                <a:effectLst/>
                <a:uLnTx/>
                <a:uFillTx/>
                <a:latin typeface="Arial"/>
                <a:cs typeface="Arial" pitchFamily="34" charset="0"/>
              </a:endParaRPr>
            </a:p>
          </p:txBody>
        </p:sp>
      </p:grpSp>
      <p:grpSp>
        <p:nvGrpSpPr>
          <p:cNvPr id="85" name="Group 84">
            <a:extLst>
              <a:ext uri="{FF2B5EF4-FFF2-40B4-BE49-F238E27FC236}">
                <a16:creationId xmlns:a16="http://schemas.microsoft.com/office/drawing/2014/main" id="{DA9361D1-27BE-48CF-A932-270D36FAABF1}"/>
              </a:ext>
            </a:extLst>
          </p:cNvPr>
          <p:cNvGrpSpPr/>
          <p:nvPr/>
        </p:nvGrpSpPr>
        <p:grpSpPr>
          <a:xfrm flipH="1">
            <a:off x="9378078" y="5928540"/>
            <a:ext cx="1023769" cy="369332"/>
            <a:chOff x="6607592" y="3846877"/>
            <a:chExt cx="1023769" cy="369332"/>
          </a:xfrm>
        </p:grpSpPr>
        <p:sp>
          <p:nvSpPr>
            <p:cNvPr id="86" name="Arrow: Pentagon 85">
              <a:extLst>
                <a:ext uri="{FF2B5EF4-FFF2-40B4-BE49-F238E27FC236}">
                  <a16:creationId xmlns:a16="http://schemas.microsoft.com/office/drawing/2014/main" id="{353CBC80-D264-4E78-95B7-3FB1B5CD766F}"/>
                </a:ext>
              </a:extLst>
            </p:cNvPr>
            <p:cNvSpPr/>
            <p:nvPr/>
          </p:nvSpPr>
          <p:spPr>
            <a:xfrm>
              <a:off x="6607592" y="3848663"/>
              <a:ext cx="1023769" cy="365760"/>
            </a:xfrm>
            <a:prstGeom prst="homePlate">
              <a:avLst/>
            </a:prstGeom>
            <a:solidFill>
              <a:srgbClr val="E6260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cs typeface="+mn-cs"/>
              </a:endParaRPr>
            </a:p>
          </p:txBody>
        </p:sp>
        <p:sp>
          <p:nvSpPr>
            <p:cNvPr id="87" name="TextBox 86">
              <a:extLst>
                <a:ext uri="{FF2B5EF4-FFF2-40B4-BE49-F238E27FC236}">
                  <a16:creationId xmlns:a16="http://schemas.microsoft.com/office/drawing/2014/main" id="{3471374D-FC1F-436F-9035-574790E11FEC}"/>
                </a:ext>
              </a:extLst>
            </p:cNvPr>
            <p:cNvSpPr txBox="1"/>
            <p:nvPr/>
          </p:nvSpPr>
          <p:spPr>
            <a:xfrm>
              <a:off x="6640850" y="3846877"/>
              <a:ext cx="773241"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1" i="0" u="none" strike="noStrike" kern="0" cap="none" spc="0" normalizeH="0" baseline="0" noProof="0" dirty="0">
                  <a:ln>
                    <a:noFill/>
                  </a:ln>
                  <a:solidFill>
                    <a:prstClr val="white"/>
                  </a:solidFill>
                  <a:effectLst/>
                  <a:uLnTx/>
                  <a:uFillTx/>
                  <a:latin typeface="Arial"/>
                  <a:cs typeface="Arial" pitchFamily="34" charset="0"/>
                </a:rPr>
                <a:t>SELL</a:t>
              </a:r>
              <a:endParaRPr kumimoji="0" lang="ko-KR" altLang="en-US" sz="1800" b="1" i="0" u="none" strike="noStrike" kern="0" cap="none" spc="0" normalizeH="0" baseline="0" noProof="0" dirty="0">
                <a:ln>
                  <a:noFill/>
                </a:ln>
                <a:solidFill>
                  <a:prstClr val="white"/>
                </a:solidFill>
                <a:effectLst/>
                <a:uLnTx/>
                <a:uFillTx/>
                <a:latin typeface="Arial"/>
                <a:cs typeface="Arial" pitchFamily="34" charset="0"/>
              </a:endParaRPr>
            </a:p>
          </p:txBody>
        </p:sp>
      </p:grpSp>
      <p:grpSp>
        <p:nvGrpSpPr>
          <p:cNvPr id="88" name="Group 87">
            <a:extLst>
              <a:ext uri="{FF2B5EF4-FFF2-40B4-BE49-F238E27FC236}">
                <a16:creationId xmlns:a16="http://schemas.microsoft.com/office/drawing/2014/main" id="{0099C8BB-CC94-4662-B003-DEC2123B5EC0}"/>
              </a:ext>
            </a:extLst>
          </p:cNvPr>
          <p:cNvGrpSpPr/>
          <p:nvPr/>
        </p:nvGrpSpPr>
        <p:grpSpPr>
          <a:xfrm flipH="1">
            <a:off x="8261504" y="3954956"/>
            <a:ext cx="1023769" cy="369332"/>
            <a:chOff x="6409688" y="3227337"/>
            <a:chExt cx="1023769" cy="369332"/>
          </a:xfrm>
        </p:grpSpPr>
        <p:sp>
          <p:nvSpPr>
            <p:cNvPr id="89" name="Arrow: Pentagon 88">
              <a:extLst>
                <a:ext uri="{FF2B5EF4-FFF2-40B4-BE49-F238E27FC236}">
                  <a16:creationId xmlns:a16="http://schemas.microsoft.com/office/drawing/2014/main" id="{AB2D6E82-CDA9-4B30-B764-9E020CC5A6AF}"/>
                </a:ext>
              </a:extLst>
            </p:cNvPr>
            <p:cNvSpPr/>
            <p:nvPr/>
          </p:nvSpPr>
          <p:spPr>
            <a:xfrm flipH="1">
              <a:off x="6409688" y="3229123"/>
              <a:ext cx="1023769" cy="365760"/>
            </a:xfrm>
            <a:prstGeom prst="homePlate">
              <a:avLst/>
            </a:prstGeom>
            <a:solidFill>
              <a:srgbClr val="07A39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cs typeface="+mn-cs"/>
              </a:endParaRPr>
            </a:p>
          </p:txBody>
        </p:sp>
        <p:sp>
          <p:nvSpPr>
            <p:cNvPr id="90" name="TextBox 89">
              <a:extLst>
                <a:ext uri="{FF2B5EF4-FFF2-40B4-BE49-F238E27FC236}">
                  <a16:creationId xmlns:a16="http://schemas.microsoft.com/office/drawing/2014/main" id="{E575B80D-2816-4093-B2A4-7D9DD098A7E1}"/>
                </a:ext>
              </a:extLst>
            </p:cNvPr>
            <p:cNvSpPr txBox="1"/>
            <p:nvPr/>
          </p:nvSpPr>
          <p:spPr>
            <a:xfrm>
              <a:off x="6640850" y="3227337"/>
              <a:ext cx="773241"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1" i="0" u="none" strike="noStrike" kern="0" cap="none" spc="0" normalizeH="0" baseline="0" noProof="0" dirty="0">
                  <a:ln>
                    <a:noFill/>
                  </a:ln>
                  <a:solidFill>
                    <a:prstClr val="white"/>
                  </a:solidFill>
                  <a:effectLst/>
                  <a:uLnTx/>
                  <a:uFillTx/>
                  <a:latin typeface="Arial"/>
                  <a:cs typeface="Arial" pitchFamily="34" charset="0"/>
                </a:rPr>
                <a:t>BUY</a:t>
              </a:r>
              <a:endParaRPr kumimoji="0" lang="ko-KR" altLang="en-US" sz="1800" b="1" i="0" u="none" strike="noStrike" kern="0" cap="none" spc="0" normalizeH="0" baseline="0" noProof="0" dirty="0">
                <a:ln>
                  <a:noFill/>
                </a:ln>
                <a:solidFill>
                  <a:prstClr val="white"/>
                </a:solidFill>
                <a:effectLst/>
                <a:uLnTx/>
                <a:uFillTx/>
                <a:latin typeface="Arial"/>
                <a:cs typeface="Arial" pitchFamily="34" charset="0"/>
              </a:endParaRPr>
            </a:p>
          </p:txBody>
        </p:sp>
      </p:grpSp>
      <p:sp>
        <p:nvSpPr>
          <p:cNvPr id="91" name="矩形 90"/>
          <p:cNvSpPr/>
          <p:nvPr/>
        </p:nvSpPr>
        <p:spPr>
          <a:xfrm>
            <a:off x="248999" y="113956"/>
            <a:ext cx="1379673" cy="523220"/>
          </a:xfrm>
          <a:prstGeom prst="rect">
            <a:avLst/>
          </a:prstGeom>
        </p:spPr>
        <p:txBody>
          <a:bodyPr wrap="none">
            <a:spAutoFit/>
          </a:bodyPr>
          <a:lstStyle/>
          <a:p>
            <a:r>
              <a:rPr lang="en-US" altLang="zh-TW" sz="2800" b="1" dirty="0"/>
              <a:t>Method</a:t>
            </a:r>
          </a:p>
        </p:txBody>
      </p:sp>
      <p:sp>
        <p:nvSpPr>
          <p:cNvPr id="5" name="文字方塊 4"/>
          <p:cNvSpPr txBox="1"/>
          <p:nvPr/>
        </p:nvSpPr>
        <p:spPr>
          <a:xfrm>
            <a:off x="2219327" y="1462283"/>
            <a:ext cx="7874720" cy="523220"/>
          </a:xfrm>
          <a:prstGeom prst="rect">
            <a:avLst/>
          </a:prstGeom>
          <a:solidFill>
            <a:schemeClr val="bg1">
              <a:lumMod val="85000"/>
            </a:schemeClr>
          </a:solidFill>
          <a:ln w="28575">
            <a:solidFill>
              <a:srgbClr val="FF0000"/>
            </a:solidFill>
          </a:ln>
        </p:spPr>
        <p:txBody>
          <a:bodyPr wrap="none" rtlCol="0">
            <a:spAutoFit/>
          </a:bodyPr>
          <a:lstStyle/>
          <a:p>
            <a:r>
              <a:rPr lang="en-US" altLang="zh-TW" sz="2800" b="1" dirty="0">
                <a:solidFill>
                  <a:schemeClr val="accent2"/>
                </a:solidFill>
              </a:rPr>
              <a:t>To Predict the S&amp;P 500 Price For the Next Few Years</a:t>
            </a:r>
            <a:endParaRPr lang="zh-TW" altLang="en-US" sz="2800" b="1" dirty="0">
              <a:solidFill>
                <a:schemeClr val="accent2"/>
              </a:solidFill>
            </a:endParaRPr>
          </a:p>
        </p:txBody>
      </p:sp>
      <p:sp>
        <p:nvSpPr>
          <p:cNvPr id="92" name="文字方塊 91"/>
          <p:cNvSpPr txBox="1"/>
          <p:nvPr/>
        </p:nvSpPr>
        <p:spPr>
          <a:xfrm>
            <a:off x="11708091" y="6492753"/>
            <a:ext cx="301686" cy="369332"/>
          </a:xfrm>
          <a:prstGeom prst="rect">
            <a:avLst/>
          </a:prstGeom>
          <a:noFill/>
        </p:spPr>
        <p:txBody>
          <a:bodyPr wrap="none" rtlCol="0">
            <a:spAutoFit/>
          </a:bodyPr>
          <a:lstStyle/>
          <a:p>
            <a:r>
              <a:rPr lang="en-US" altLang="zh-TW" dirty="0"/>
              <a:t>5</a:t>
            </a:r>
            <a:endParaRPr lang="zh-TW" altLang="en-US" dirty="0"/>
          </a:p>
        </p:txBody>
      </p:sp>
      <p:pic>
        <p:nvPicPr>
          <p:cNvPr id="94" name="圖片 93"/>
          <p:cNvPicPr>
            <a:picLocks noChangeAspect="1"/>
          </p:cNvPicPr>
          <p:nvPr/>
        </p:nvPicPr>
        <p:blipFill>
          <a:blip r:embed="rId3">
            <a:extLst>
              <a:ext uri="{BEBA8EAE-BF5A-486C-A8C5-ECC9F3942E4B}">
                <a14:imgProps xmlns:a14="http://schemas.microsoft.com/office/drawing/2010/main">
                  <a14:imgLayer r:embed="rId4">
                    <a14:imgEffect>
                      <a14:brightnessContrast bright="45000"/>
                    </a14:imgEffect>
                  </a14:imgLayer>
                </a14:imgProps>
              </a:ext>
            </a:extLst>
          </a:blip>
          <a:stretch>
            <a:fillRect/>
          </a:stretch>
        </p:blipFill>
        <p:spPr>
          <a:xfrm>
            <a:off x="910339" y="2466713"/>
            <a:ext cx="5877591" cy="3948690"/>
          </a:xfrm>
          <a:prstGeom prst="rect">
            <a:avLst/>
          </a:prstGeom>
        </p:spPr>
      </p:pic>
      <p:pic>
        <p:nvPicPr>
          <p:cNvPr id="95" name="圖片 94"/>
          <p:cNvPicPr>
            <a:picLocks noChangeAspect="1"/>
          </p:cNvPicPr>
          <p:nvPr/>
        </p:nvPicPr>
        <p:blipFill>
          <a:blip r:embed="rId5"/>
          <a:stretch>
            <a:fillRect/>
          </a:stretch>
        </p:blipFill>
        <p:spPr>
          <a:xfrm>
            <a:off x="7409341" y="2489319"/>
            <a:ext cx="1250961" cy="1250961"/>
          </a:xfrm>
          <a:prstGeom prst="rect">
            <a:avLst/>
          </a:prstGeom>
        </p:spPr>
      </p:pic>
    </p:spTree>
    <p:extLst>
      <p:ext uri="{BB962C8B-B14F-4D97-AF65-F5344CB8AC3E}">
        <p14:creationId xmlns:p14="http://schemas.microsoft.com/office/powerpoint/2010/main" val="2040599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圖: 接點 3"/>
          <p:cNvSpPr/>
          <p:nvPr/>
        </p:nvSpPr>
        <p:spPr>
          <a:xfrm>
            <a:off x="1596097" y="2923705"/>
            <a:ext cx="1813302" cy="1766807"/>
          </a:xfrm>
          <a:prstGeom prst="flowChartConnec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dirty="0"/>
              <a:t>Current Market Condition</a:t>
            </a:r>
            <a:endParaRPr lang="zh-TW" altLang="en-US" dirty="0"/>
          </a:p>
        </p:txBody>
      </p:sp>
      <p:sp>
        <p:nvSpPr>
          <p:cNvPr id="7" name="加號 6"/>
          <p:cNvSpPr/>
          <p:nvPr/>
        </p:nvSpPr>
        <p:spPr>
          <a:xfrm>
            <a:off x="3639423" y="3449299"/>
            <a:ext cx="683812" cy="71561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 name="群組 8"/>
          <p:cNvGrpSpPr/>
          <p:nvPr/>
        </p:nvGrpSpPr>
        <p:grpSpPr>
          <a:xfrm>
            <a:off x="3632036" y="1741862"/>
            <a:ext cx="7406968" cy="4361152"/>
            <a:chOff x="3639700" y="1708563"/>
            <a:chExt cx="7406968" cy="4361152"/>
          </a:xfrm>
        </p:grpSpPr>
        <p:graphicFrame>
          <p:nvGraphicFramePr>
            <p:cNvPr id="2" name="資料庫圖表 1"/>
            <p:cNvGraphicFramePr/>
            <p:nvPr>
              <p:extLst>
                <p:ext uri="{D42A27DB-BD31-4B8C-83A1-F6EECF244321}">
                  <p14:modId xmlns:p14="http://schemas.microsoft.com/office/powerpoint/2010/main" val="1553126234"/>
                </p:ext>
              </p:extLst>
            </p:nvPr>
          </p:nvGraphicFramePr>
          <p:xfrm>
            <a:off x="3639700" y="1708563"/>
            <a:ext cx="7406968" cy="43611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字方塊 7"/>
            <p:cNvSpPr txBox="1"/>
            <p:nvPr/>
          </p:nvSpPr>
          <p:spPr>
            <a:xfrm>
              <a:off x="4705011" y="3404584"/>
              <a:ext cx="2141062" cy="969108"/>
            </a:xfrm>
            <a:prstGeom prst="rect">
              <a:avLst/>
            </a:prstGeom>
            <a:solidFill>
              <a:schemeClr val="bg1"/>
            </a:solidFill>
          </p:spPr>
          <p:txBody>
            <a:bodyPr wrap="square" rtlCol="0">
              <a:spAutoFit/>
            </a:bodyPr>
            <a:lstStyle/>
            <a:p>
              <a:endParaRPr lang="zh-TW" altLang="en-US" dirty="0"/>
            </a:p>
          </p:txBody>
        </p:sp>
      </p:grpSp>
      <p:sp>
        <p:nvSpPr>
          <p:cNvPr id="10" name="向右箭號 9"/>
          <p:cNvSpPr/>
          <p:nvPr/>
        </p:nvSpPr>
        <p:spPr>
          <a:xfrm>
            <a:off x="6361331" y="2426871"/>
            <a:ext cx="715617" cy="326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向右箭號 10"/>
          <p:cNvSpPr/>
          <p:nvPr/>
        </p:nvSpPr>
        <p:spPr>
          <a:xfrm>
            <a:off x="6361331" y="5092000"/>
            <a:ext cx="715617" cy="326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Text Placeholder 1">
            <a:extLst>
              <a:ext uri="{FF2B5EF4-FFF2-40B4-BE49-F238E27FC236}">
                <a16:creationId xmlns:a16="http://schemas.microsoft.com/office/drawing/2014/main" id="{D735F7F3-C1B5-4B60-A00A-4EB618DDFB5A}"/>
              </a:ext>
            </a:extLst>
          </p:cNvPr>
          <p:cNvSpPr txBox="1">
            <a:spLocks/>
          </p:cNvSpPr>
          <p:nvPr/>
        </p:nvSpPr>
        <p:spPr>
          <a:xfrm>
            <a:off x="340005" y="228681"/>
            <a:ext cx="11573197" cy="724247"/>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b="1" dirty="0"/>
              <a:t>Method</a:t>
            </a:r>
          </a:p>
          <a:p>
            <a:pPr marL="0" indent="0" algn="ctr">
              <a:buNone/>
            </a:pPr>
            <a:r>
              <a:rPr lang="en-US" sz="3200" b="1" dirty="0">
                <a:solidFill>
                  <a:srgbClr val="0070C0"/>
                </a:solidFill>
              </a:rPr>
              <a:t>How We Predict The Stock Price ?</a:t>
            </a:r>
          </a:p>
        </p:txBody>
      </p:sp>
      <p:sp>
        <p:nvSpPr>
          <p:cNvPr id="12" name="文字方塊 11"/>
          <p:cNvSpPr txBox="1"/>
          <p:nvPr/>
        </p:nvSpPr>
        <p:spPr>
          <a:xfrm>
            <a:off x="11708091" y="6492753"/>
            <a:ext cx="301686" cy="369332"/>
          </a:xfrm>
          <a:prstGeom prst="rect">
            <a:avLst/>
          </a:prstGeom>
          <a:noFill/>
        </p:spPr>
        <p:txBody>
          <a:bodyPr wrap="none" rtlCol="0">
            <a:spAutoFit/>
          </a:bodyPr>
          <a:lstStyle/>
          <a:p>
            <a:r>
              <a:rPr lang="en-US" altLang="zh-TW" dirty="0"/>
              <a:t>5</a:t>
            </a:r>
            <a:endParaRPr lang="zh-TW" altLang="en-US" dirty="0"/>
          </a:p>
        </p:txBody>
      </p:sp>
    </p:spTree>
    <p:extLst>
      <p:ext uri="{BB962C8B-B14F-4D97-AF65-F5344CB8AC3E}">
        <p14:creationId xmlns:p14="http://schemas.microsoft.com/office/powerpoint/2010/main" val="1626758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txBox="1">
            <a:spLocks/>
          </p:cNvSpPr>
          <p:nvPr/>
        </p:nvSpPr>
        <p:spPr>
          <a:xfrm>
            <a:off x="323529" y="339509"/>
            <a:ext cx="11573197" cy="724247"/>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b="1" dirty="0"/>
              <a:t>Method</a:t>
            </a:r>
          </a:p>
          <a:p>
            <a:pPr marL="0" indent="0" algn="ctr">
              <a:buNone/>
            </a:pPr>
            <a:r>
              <a:rPr lang="en-US" sz="3200" b="1" dirty="0">
                <a:solidFill>
                  <a:srgbClr val="0070C0"/>
                </a:solidFill>
              </a:rPr>
              <a:t>Current Market Condition</a:t>
            </a:r>
          </a:p>
        </p:txBody>
      </p:sp>
      <p:pic>
        <p:nvPicPr>
          <p:cNvPr id="3" name="圖片 2"/>
          <p:cNvPicPr>
            <a:picLocks noChangeAspect="1"/>
          </p:cNvPicPr>
          <p:nvPr/>
        </p:nvPicPr>
        <p:blipFill>
          <a:blip r:embed="rId3"/>
          <a:stretch>
            <a:fillRect/>
          </a:stretch>
        </p:blipFill>
        <p:spPr>
          <a:xfrm>
            <a:off x="1367479" y="3793870"/>
            <a:ext cx="4644190" cy="2941321"/>
          </a:xfrm>
          <a:prstGeom prst="rect">
            <a:avLst/>
          </a:prstGeom>
        </p:spPr>
      </p:pic>
      <p:pic>
        <p:nvPicPr>
          <p:cNvPr id="4" name="圖片 3"/>
          <p:cNvPicPr>
            <a:picLocks noChangeAspect="1"/>
          </p:cNvPicPr>
          <p:nvPr/>
        </p:nvPicPr>
        <p:blipFill>
          <a:blip r:embed="rId4"/>
          <a:stretch>
            <a:fillRect/>
          </a:stretch>
        </p:blipFill>
        <p:spPr>
          <a:xfrm>
            <a:off x="8377881" y="1423087"/>
            <a:ext cx="2133600" cy="2133600"/>
          </a:xfrm>
          <a:prstGeom prst="rect">
            <a:avLst/>
          </a:prstGeom>
        </p:spPr>
      </p:pic>
      <p:pic>
        <p:nvPicPr>
          <p:cNvPr id="5" name="圖片 4"/>
          <p:cNvPicPr>
            <a:picLocks noChangeAspect="1"/>
          </p:cNvPicPr>
          <p:nvPr/>
        </p:nvPicPr>
        <p:blipFill>
          <a:blip r:embed="rId5"/>
          <a:stretch>
            <a:fillRect/>
          </a:stretch>
        </p:blipFill>
        <p:spPr>
          <a:xfrm>
            <a:off x="7364626" y="3793870"/>
            <a:ext cx="4134364" cy="2756243"/>
          </a:xfrm>
          <a:prstGeom prst="rect">
            <a:avLst/>
          </a:prstGeom>
          <a:ln>
            <a:noFill/>
          </a:ln>
          <a:effectLst>
            <a:softEdge rad="112500"/>
          </a:effectLst>
        </p:spPr>
      </p:pic>
      <p:sp>
        <p:nvSpPr>
          <p:cNvPr id="6" name="文字方塊 5"/>
          <p:cNvSpPr txBox="1"/>
          <p:nvPr/>
        </p:nvSpPr>
        <p:spPr>
          <a:xfrm>
            <a:off x="1147552" y="1600876"/>
            <a:ext cx="6217074" cy="2431435"/>
          </a:xfrm>
          <a:prstGeom prst="rect">
            <a:avLst/>
          </a:prstGeom>
          <a:noFill/>
        </p:spPr>
        <p:txBody>
          <a:bodyPr wrap="square" rtlCol="0">
            <a:spAutoFit/>
          </a:bodyPr>
          <a:lstStyle/>
          <a:p>
            <a:pPr marL="285750" indent="-285750">
              <a:buFont typeface="Wingdings" panose="05000000000000000000" pitchFamily="2" charset="2"/>
              <a:buChar char="n"/>
            </a:pPr>
            <a:r>
              <a:rPr lang="en-US" altLang="zh-TW" sz="1900" b="1" dirty="0"/>
              <a:t>Aims to forecast future trends of the SPX500</a:t>
            </a:r>
          </a:p>
          <a:p>
            <a:pPr marL="285750" indent="-285750">
              <a:buFont typeface="Wingdings" panose="05000000000000000000" pitchFamily="2" charset="2"/>
              <a:buChar char="n"/>
            </a:pPr>
            <a:endParaRPr lang="en-US" altLang="zh-TW" sz="1900" b="1" dirty="0"/>
          </a:p>
          <a:p>
            <a:pPr marL="285750" indent="-285750">
              <a:buFont typeface="Wingdings" panose="05000000000000000000" pitchFamily="2" charset="2"/>
              <a:buChar char="n"/>
            </a:pPr>
            <a:r>
              <a:rPr lang="en-US" altLang="zh-TW" sz="1900" b="1" dirty="0"/>
              <a:t>Collect a large amount of historical stock data</a:t>
            </a:r>
          </a:p>
          <a:p>
            <a:pPr marL="285750" indent="-285750">
              <a:buFont typeface="Wingdings" panose="05000000000000000000" pitchFamily="2" charset="2"/>
              <a:buChar char="n"/>
            </a:pPr>
            <a:endParaRPr lang="en-US" altLang="zh-TW" sz="1900" b="1" dirty="0"/>
          </a:p>
          <a:p>
            <a:pPr marL="285750" indent="-285750">
              <a:buFont typeface="Wingdings" panose="05000000000000000000" pitchFamily="2" charset="2"/>
              <a:buChar char="n"/>
            </a:pPr>
            <a:endParaRPr lang="en-US" altLang="zh-TW" sz="1900" b="1" dirty="0"/>
          </a:p>
          <a:p>
            <a:pPr marL="285750" indent="-285750">
              <a:buFont typeface="Wingdings" panose="05000000000000000000" pitchFamily="2" charset="2"/>
              <a:buChar char="n"/>
            </a:pPr>
            <a:r>
              <a:rPr lang="en-US" altLang="zh-TW" sz="1900" b="1" dirty="0"/>
              <a:t>Analyzing the historical price patterns </a:t>
            </a:r>
          </a:p>
          <a:p>
            <a:r>
              <a:rPr lang="en-US" altLang="zh-TW" sz="1900" b="1" dirty="0"/>
              <a:t>     (Using the Monte Carlo Simulation and GBM  model)</a:t>
            </a:r>
          </a:p>
          <a:p>
            <a:r>
              <a:rPr lang="en-US" altLang="zh-TW" sz="1900" b="1" dirty="0"/>
              <a:t>   </a:t>
            </a:r>
          </a:p>
        </p:txBody>
      </p:sp>
      <p:sp>
        <p:nvSpPr>
          <p:cNvPr id="7" name="向下箭號 6"/>
          <p:cNvSpPr/>
          <p:nvPr/>
        </p:nvSpPr>
        <p:spPr>
          <a:xfrm>
            <a:off x="3278660" y="2591311"/>
            <a:ext cx="164757" cy="3274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11708091" y="6492753"/>
            <a:ext cx="301686" cy="369332"/>
          </a:xfrm>
          <a:prstGeom prst="rect">
            <a:avLst/>
          </a:prstGeom>
          <a:noFill/>
        </p:spPr>
        <p:txBody>
          <a:bodyPr wrap="none" rtlCol="0">
            <a:spAutoFit/>
          </a:bodyPr>
          <a:lstStyle/>
          <a:p>
            <a:r>
              <a:rPr lang="en-US" altLang="zh-TW" dirty="0"/>
              <a:t>7</a:t>
            </a:r>
            <a:endParaRPr lang="zh-TW" altLang="en-US" dirty="0"/>
          </a:p>
        </p:txBody>
      </p:sp>
    </p:spTree>
    <p:extLst>
      <p:ext uri="{BB962C8B-B14F-4D97-AF65-F5344CB8AC3E}">
        <p14:creationId xmlns:p14="http://schemas.microsoft.com/office/powerpoint/2010/main" val="3582250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ADA382-F366-7B4A-B92E-3B614E1654A4}"/>
              </a:ext>
            </a:extLst>
          </p:cNvPr>
          <p:cNvSpPr txBox="1">
            <a:spLocks/>
          </p:cNvSpPr>
          <p:nvPr/>
        </p:nvSpPr>
        <p:spPr>
          <a:xfrm>
            <a:off x="323529" y="339509"/>
            <a:ext cx="11573197" cy="724247"/>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b="1" dirty="0"/>
              <a:t>Method</a:t>
            </a:r>
          </a:p>
          <a:p>
            <a:pPr marL="0" indent="0" algn="ctr">
              <a:buNone/>
            </a:pPr>
            <a:r>
              <a:rPr lang="en-US" sz="3200" b="1" dirty="0">
                <a:solidFill>
                  <a:srgbClr val="0070C0"/>
                </a:solidFill>
              </a:rPr>
              <a:t>Market Parameter</a:t>
            </a:r>
          </a:p>
        </p:txBody>
      </p:sp>
      <p:pic>
        <p:nvPicPr>
          <p:cNvPr id="5" name="圖片 4">
            <a:extLst>
              <a:ext uri="{FF2B5EF4-FFF2-40B4-BE49-F238E27FC236}">
                <a16:creationId xmlns:a16="http://schemas.microsoft.com/office/drawing/2014/main" id="{8ECF148E-EC08-634B-8EBC-94146117A722}"/>
              </a:ext>
            </a:extLst>
          </p:cNvPr>
          <p:cNvPicPr>
            <a:picLocks noChangeAspect="1"/>
          </p:cNvPicPr>
          <p:nvPr/>
        </p:nvPicPr>
        <p:blipFill>
          <a:blip r:embed="rId3"/>
          <a:stretch>
            <a:fillRect/>
          </a:stretch>
        </p:blipFill>
        <p:spPr>
          <a:xfrm>
            <a:off x="853573" y="1796685"/>
            <a:ext cx="3987800" cy="3848100"/>
          </a:xfrm>
          <a:prstGeom prst="rect">
            <a:avLst/>
          </a:prstGeom>
        </p:spPr>
      </p:pic>
      <p:sp>
        <p:nvSpPr>
          <p:cNvPr id="6" name="文字方塊 5">
            <a:extLst>
              <a:ext uri="{FF2B5EF4-FFF2-40B4-BE49-F238E27FC236}">
                <a16:creationId xmlns:a16="http://schemas.microsoft.com/office/drawing/2014/main" id="{B6652B75-964D-254F-9D42-193B00C1921A}"/>
              </a:ext>
            </a:extLst>
          </p:cNvPr>
          <p:cNvSpPr txBox="1"/>
          <p:nvPr/>
        </p:nvSpPr>
        <p:spPr>
          <a:xfrm>
            <a:off x="5065295" y="2442410"/>
            <a:ext cx="6729663" cy="2989729"/>
          </a:xfrm>
          <a:prstGeom prst="rect">
            <a:avLst/>
          </a:prstGeom>
          <a:noFill/>
        </p:spPr>
        <p:txBody>
          <a:bodyPr wrap="square" rtlCol="0">
            <a:spAutoFit/>
          </a:bodyPr>
          <a:lstStyle/>
          <a:p>
            <a:pPr algn="ctr"/>
            <a:r>
              <a:rPr kumimoji="1" lang="en-US" altLang="zh-TW" sz="2400" b="1" dirty="0"/>
              <a:t>µ and</a:t>
            </a:r>
            <a:r>
              <a:rPr kumimoji="1" lang="zh-TW" altLang="en-US" sz="2400" b="1" dirty="0"/>
              <a:t> </a:t>
            </a:r>
            <a:r>
              <a:rPr lang="el-GR" altLang="zh-TW" sz="2400" b="1" dirty="0"/>
              <a:t>σ</a:t>
            </a:r>
            <a:r>
              <a:rPr lang="zh-TW" altLang="en-US" sz="2400" b="1" dirty="0"/>
              <a:t> </a:t>
            </a:r>
            <a:r>
              <a:rPr lang="en-US" altLang="zh-TW" sz="2400" b="1" dirty="0"/>
              <a:t>need to be considering the stock price value of past few years.</a:t>
            </a:r>
          </a:p>
          <a:p>
            <a:pPr algn="ctr">
              <a:lnSpc>
                <a:spcPct val="150000"/>
              </a:lnSpc>
            </a:pPr>
            <a:endParaRPr kumimoji="1" lang="en-US" altLang="zh-TW" sz="2400" b="1" dirty="0"/>
          </a:p>
          <a:p>
            <a:pPr marL="342900" indent="-342900">
              <a:lnSpc>
                <a:spcPct val="150000"/>
              </a:lnSpc>
              <a:buAutoNum type="arabicPeriod"/>
            </a:pPr>
            <a:r>
              <a:rPr kumimoji="1" lang="en-US" altLang="zh-TW" sz="2400" b="1" dirty="0"/>
              <a:t>Data extraction from </a:t>
            </a:r>
            <a:r>
              <a:rPr kumimoji="1" lang="en-US" altLang="zh-TW" sz="2400" b="1" dirty="0">
                <a:solidFill>
                  <a:srgbClr val="FF0000"/>
                </a:solidFill>
              </a:rPr>
              <a:t>2012/12/09</a:t>
            </a:r>
            <a:r>
              <a:rPr kumimoji="1" lang="en-US" altLang="zh-TW" sz="2400" b="1" dirty="0"/>
              <a:t> to </a:t>
            </a:r>
            <a:r>
              <a:rPr kumimoji="1" lang="en-US" altLang="zh-TW" sz="2400" b="1" dirty="0">
                <a:solidFill>
                  <a:srgbClr val="FF0000"/>
                </a:solidFill>
              </a:rPr>
              <a:t>2022/12/09</a:t>
            </a:r>
          </a:p>
          <a:p>
            <a:pPr marL="342900" indent="-342900">
              <a:lnSpc>
                <a:spcPct val="150000"/>
              </a:lnSpc>
              <a:buAutoNum type="arabicPeriod"/>
            </a:pPr>
            <a:r>
              <a:rPr kumimoji="1" lang="en-US" altLang="zh-TW" sz="2400" b="1" dirty="0"/>
              <a:t>µ = expected daily return; </a:t>
            </a:r>
            <a:r>
              <a:rPr lang="el-GR" altLang="zh-TW" sz="2400" b="1" dirty="0"/>
              <a:t>σ </a:t>
            </a:r>
            <a:r>
              <a:rPr lang="en-US" altLang="zh-TW" sz="2400" b="1" dirty="0"/>
              <a:t> = daily price change</a:t>
            </a:r>
          </a:p>
          <a:p>
            <a:pPr marL="342900" indent="-342900">
              <a:lnSpc>
                <a:spcPct val="150000"/>
              </a:lnSpc>
              <a:buAutoNum type="arabicPeriod"/>
            </a:pPr>
            <a:r>
              <a:rPr kumimoji="1" lang="en-US" altLang="zh-TW" sz="2400" b="1" dirty="0"/>
              <a:t>Initial price = </a:t>
            </a:r>
            <a:r>
              <a:rPr kumimoji="1" lang="en-US" altLang="zh-TW" sz="2400" b="1" dirty="0">
                <a:solidFill>
                  <a:srgbClr val="FF0000"/>
                </a:solidFill>
              </a:rPr>
              <a:t>3934.38</a:t>
            </a:r>
            <a:endParaRPr kumimoji="1" lang="zh-TW" altLang="en-US" sz="2400" b="1" dirty="0">
              <a:solidFill>
                <a:srgbClr val="FF0000"/>
              </a:solidFill>
            </a:endParaRPr>
          </a:p>
        </p:txBody>
      </p:sp>
      <p:sp>
        <p:nvSpPr>
          <p:cNvPr id="7" name="文字方塊 6"/>
          <p:cNvSpPr txBox="1"/>
          <p:nvPr/>
        </p:nvSpPr>
        <p:spPr>
          <a:xfrm>
            <a:off x="11708091" y="6492753"/>
            <a:ext cx="301686" cy="369332"/>
          </a:xfrm>
          <a:prstGeom prst="rect">
            <a:avLst/>
          </a:prstGeom>
          <a:noFill/>
        </p:spPr>
        <p:txBody>
          <a:bodyPr wrap="none" rtlCol="0">
            <a:spAutoFit/>
          </a:bodyPr>
          <a:lstStyle/>
          <a:p>
            <a:r>
              <a:rPr lang="en-US" altLang="zh-TW" dirty="0"/>
              <a:t>8</a:t>
            </a:r>
            <a:endParaRPr lang="zh-TW" altLang="en-US" dirty="0"/>
          </a:p>
        </p:txBody>
      </p:sp>
    </p:spTree>
    <p:extLst>
      <p:ext uri="{BB962C8B-B14F-4D97-AF65-F5344CB8AC3E}">
        <p14:creationId xmlns:p14="http://schemas.microsoft.com/office/powerpoint/2010/main" val="3873986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D735F7F3-C1B5-4B60-A00A-4EB618DDFB5A}"/>
              </a:ext>
            </a:extLst>
          </p:cNvPr>
          <p:cNvSpPr txBox="1">
            <a:spLocks/>
          </p:cNvSpPr>
          <p:nvPr/>
        </p:nvSpPr>
        <p:spPr>
          <a:xfrm>
            <a:off x="272813" y="148357"/>
            <a:ext cx="11573197" cy="724247"/>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b="1" dirty="0"/>
              <a:t>Method</a:t>
            </a:r>
          </a:p>
          <a:p>
            <a:pPr marL="0" indent="0" algn="ctr">
              <a:buNone/>
            </a:pPr>
            <a:r>
              <a:rPr lang="en-US" sz="3200" b="1" dirty="0">
                <a:solidFill>
                  <a:srgbClr val="0070C0"/>
                </a:solidFill>
              </a:rPr>
              <a:t>Geometric Brownian Motion (GBM) </a:t>
            </a:r>
          </a:p>
        </p:txBody>
      </p:sp>
      <p:pic>
        <p:nvPicPr>
          <p:cNvPr id="4" name="圖片 3"/>
          <p:cNvPicPr>
            <a:picLocks noChangeAspect="1"/>
          </p:cNvPicPr>
          <p:nvPr/>
        </p:nvPicPr>
        <p:blipFill>
          <a:blip r:embed="rId3"/>
          <a:stretch>
            <a:fillRect/>
          </a:stretch>
        </p:blipFill>
        <p:spPr>
          <a:xfrm>
            <a:off x="6985686" y="2175107"/>
            <a:ext cx="4860324" cy="4395641"/>
          </a:xfrm>
          <a:prstGeom prst="rect">
            <a:avLst/>
          </a:prstGeom>
        </p:spPr>
      </p:pic>
      <p:sp>
        <p:nvSpPr>
          <p:cNvPr id="5" name="文字方塊 4"/>
          <p:cNvSpPr txBox="1"/>
          <p:nvPr/>
        </p:nvSpPr>
        <p:spPr>
          <a:xfrm>
            <a:off x="815546" y="1544945"/>
            <a:ext cx="7035709" cy="461665"/>
          </a:xfrm>
          <a:prstGeom prst="rect">
            <a:avLst/>
          </a:prstGeom>
          <a:noFill/>
        </p:spPr>
        <p:txBody>
          <a:bodyPr wrap="none" rtlCol="0">
            <a:spAutoFit/>
          </a:bodyPr>
          <a:lstStyle/>
          <a:p>
            <a:r>
              <a:rPr lang="en-US" altLang="zh-TW" sz="2400" b="1" dirty="0"/>
              <a:t>Specify a Model (Geometric Brownian Motion (GBM))</a:t>
            </a:r>
          </a:p>
        </p:txBody>
      </p:sp>
      <p:sp>
        <p:nvSpPr>
          <p:cNvPr id="6" name="文字方塊 5"/>
          <p:cNvSpPr txBox="1"/>
          <p:nvPr/>
        </p:nvSpPr>
        <p:spPr>
          <a:xfrm>
            <a:off x="827904" y="2410042"/>
            <a:ext cx="5750010" cy="1631216"/>
          </a:xfrm>
          <a:prstGeom prst="rect">
            <a:avLst/>
          </a:prstGeom>
          <a:noFill/>
        </p:spPr>
        <p:txBody>
          <a:bodyPr wrap="square" rtlCol="0">
            <a:spAutoFit/>
          </a:bodyPr>
          <a:lstStyle/>
          <a:p>
            <a:pPr algn="just"/>
            <a:endParaRPr lang="en-US" altLang="zh-TW" sz="2000" b="1" dirty="0"/>
          </a:p>
          <a:p>
            <a:pPr marL="285750" indent="-285750" algn="just">
              <a:buFont typeface="Wingdings" panose="05000000000000000000" pitchFamily="2" charset="2"/>
              <a:buChar char="n"/>
            </a:pPr>
            <a:r>
              <a:rPr lang="en-US" altLang="zh-TW" sz="2000" b="1" dirty="0"/>
              <a:t>The stock price follows a random walk </a:t>
            </a:r>
          </a:p>
          <a:p>
            <a:pPr marL="285750" indent="-285750" algn="just">
              <a:buFont typeface="Wingdings" panose="05000000000000000000" pitchFamily="2" charset="2"/>
              <a:buChar char="n"/>
            </a:pPr>
            <a:endParaRPr lang="en-US" altLang="zh-TW" sz="2000" b="1" dirty="0"/>
          </a:p>
          <a:p>
            <a:pPr marL="285750" indent="-285750" algn="just">
              <a:buFont typeface="Wingdings" panose="05000000000000000000" pitchFamily="2" charset="2"/>
              <a:buChar char="n"/>
            </a:pPr>
            <a:r>
              <a:rPr lang="en-US" altLang="zh-TW" sz="2000" b="1" dirty="0"/>
              <a:t>Consistent with the weak form of the efficient market hypothesis (EMH)</a:t>
            </a:r>
            <a:endParaRPr lang="zh-TW" altLang="en-US" sz="2000" b="1" dirty="0"/>
          </a:p>
        </p:txBody>
      </p:sp>
      <p:graphicFrame>
        <p:nvGraphicFramePr>
          <p:cNvPr id="7" name="資料庫圖表 6"/>
          <p:cNvGraphicFramePr/>
          <p:nvPr>
            <p:extLst>
              <p:ext uri="{D42A27DB-BD31-4B8C-83A1-F6EECF244321}">
                <p14:modId xmlns:p14="http://schemas.microsoft.com/office/powerpoint/2010/main" val="886675853"/>
              </p:ext>
            </p:extLst>
          </p:nvPr>
        </p:nvGraphicFramePr>
        <p:xfrm>
          <a:off x="827904" y="3786136"/>
          <a:ext cx="6708346" cy="31887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文字方塊 7"/>
          <p:cNvSpPr txBox="1"/>
          <p:nvPr/>
        </p:nvSpPr>
        <p:spPr>
          <a:xfrm>
            <a:off x="11708091" y="6492753"/>
            <a:ext cx="301686" cy="369332"/>
          </a:xfrm>
          <a:prstGeom prst="rect">
            <a:avLst/>
          </a:prstGeom>
          <a:noFill/>
        </p:spPr>
        <p:txBody>
          <a:bodyPr wrap="none" rtlCol="0">
            <a:spAutoFit/>
          </a:bodyPr>
          <a:lstStyle/>
          <a:p>
            <a:r>
              <a:rPr lang="en-US" altLang="zh-TW" dirty="0"/>
              <a:t>9</a:t>
            </a:r>
            <a:endParaRPr lang="zh-TW" altLang="en-US" dirty="0"/>
          </a:p>
        </p:txBody>
      </p:sp>
    </p:spTree>
    <p:extLst>
      <p:ext uri="{BB962C8B-B14F-4D97-AF65-F5344CB8AC3E}">
        <p14:creationId xmlns:p14="http://schemas.microsoft.com/office/powerpoint/2010/main" val="1928082320"/>
      </p:ext>
    </p:extLst>
  </p:cSld>
  <p:clrMapOvr>
    <a:masterClrMapping/>
  </p:clrMapOvr>
</p:sld>
</file>

<file path=ppt/theme/theme1.xml><?xml version="1.0" encoding="utf-8"?>
<a:theme xmlns:a="http://schemas.openxmlformats.org/drawingml/2006/main" name="1_VIRTUAL OPTIC LA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IRTUAL OPTIC LAB" id="{CFABB5EE-7623-41E5-8497-B5821B334B25}" vid="{10B003DE-549B-4524-B182-EAA6CD0948EA}"/>
    </a:ext>
  </a:extLst>
</a:theme>
</file>

<file path=ppt/theme/theme2.xml><?xml version="1.0" encoding="utf-8"?>
<a:theme xmlns:a="http://schemas.openxmlformats.org/drawingml/2006/main" name="Cover and End Slide Master">
  <a:themeElements>
    <a:clrScheme name="ALLPPT-212">
      <a:dk1>
        <a:srgbClr val="000000"/>
      </a:dk1>
      <a:lt1>
        <a:sysClr val="window" lastClr="FFFFFF"/>
      </a:lt1>
      <a:dk2>
        <a:srgbClr val="1F497D"/>
      </a:dk2>
      <a:lt2>
        <a:srgbClr val="EEECE1"/>
      </a:lt2>
      <a:accent1>
        <a:srgbClr val="07A398"/>
      </a:accent1>
      <a:accent2>
        <a:srgbClr val="0680C3"/>
      </a:accent2>
      <a:accent3>
        <a:srgbClr val="FBA200"/>
      </a:accent3>
      <a:accent4>
        <a:srgbClr val="E62601"/>
      </a:accent4>
      <a:accent5>
        <a:srgbClr val="2C2F45"/>
      </a:accent5>
      <a:accent6>
        <a:srgbClr val="2C2F45"/>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3475</TotalTime>
  <Words>1343</Words>
  <Application>Microsoft Macintosh PowerPoint</Application>
  <PresentationFormat>寬螢幕</PresentationFormat>
  <Paragraphs>257</Paragraphs>
  <Slides>21</Slides>
  <Notes>15</Notes>
  <HiddenSlides>0</HiddenSlides>
  <MMClips>1</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21</vt:i4>
      </vt:variant>
    </vt:vector>
  </HeadingPairs>
  <TitlesOfParts>
    <vt:vector size="31" baseType="lpstr">
      <vt:lpstr>微軟正黑體</vt:lpstr>
      <vt:lpstr>HanWangZonYi</vt:lpstr>
      <vt:lpstr>Arial</vt:lpstr>
      <vt:lpstr>Bell MT</vt:lpstr>
      <vt:lpstr>Calibri</vt:lpstr>
      <vt:lpstr>Calibri Light</vt:lpstr>
      <vt:lpstr>Menlo</vt:lpstr>
      <vt:lpstr>Wingdings</vt:lpstr>
      <vt:lpstr>1_VIRTUAL OPTIC LAB</vt:lpstr>
      <vt:lpstr>Cover and End Slide Master</vt:lpstr>
      <vt:lpstr>PowerPoint 簡報</vt:lpstr>
      <vt:lpstr>PowerPoint 簡報</vt:lpstr>
      <vt:lpstr>PowerPoint 簡報</vt:lpstr>
      <vt:lpstr>PowerPoint 簡報</vt:lpstr>
      <vt:lpstr> The Goal of this Project</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Conclusion</vt:lpstr>
      <vt:lpstr>Challenges </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TIEN YU WU</dc:creator>
  <cp:lastModifiedBy>abfa762466@gmail.com</cp:lastModifiedBy>
  <cp:revision>214</cp:revision>
  <dcterms:created xsi:type="dcterms:W3CDTF">2022-03-10T14:23:08Z</dcterms:created>
  <dcterms:modified xsi:type="dcterms:W3CDTF">2022-12-12T02:52:56Z</dcterms:modified>
</cp:coreProperties>
</file>